
<file path=[Content_Types].xml><?xml version="1.0" encoding="utf-8"?>
<Types xmlns="http://schemas.openxmlformats.org/package/2006/content-types">
  <Default Extension="bin" ContentType="image/unknown"/>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7.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48.xml" ContentType="application/vnd.openxmlformats-officedocument.presentationml.tags+xml"/>
  <Override PartName="/ppt/notesSlides/notesSlide16.xml" ContentType="application/vnd.openxmlformats-officedocument.presentationml.notesSlide+xml"/>
  <Override PartName="/ppt/tags/tag49.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tags/tag52.xml" ContentType="application/vnd.openxmlformats-officedocument.presentationml.tags+xml"/>
  <Override PartName="/ppt/notesSlides/notesSlide147.xml" ContentType="application/vnd.openxmlformats-officedocument.presentationml.notesSlide+xml"/>
  <Override PartName="/ppt/tags/tag53.xml" ContentType="application/vnd.openxmlformats-officedocument.presentationml.tags+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tags/tag54.xml" ContentType="application/vnd.openxmlformats-officedocument.presentationml.tags+xml"/>
  <Override PartName="/ppt/notesSlides/notesSlide1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2" r:id="rId7"/>
  </p:sldMasterIdLst>
  <p:notesMasterIdLst>
    <p:notesMasterId r:id="rId201"/>
  </p:notesMasterIdLst>
  <p:sldIdLst>
    <p:sldId id="2076138295" r:id="rId8"/>
    <p:sldId id="2076138301" r:id="rId9"/>
    <p:sldId id="2076138387" r:id="rId10"/>
    <p:sldId id="2076138325" r:id="rId11"/>
    <p:sldId id="2076138467" r:id="rId12"/>
    <p:sldId id="275" r:id="rId13"/>
    <p:sldId id="296" r:id="rId14"/>
    <p:sldId id="276" r:id="rId15"/>
    <p:sldId id="277" r:id="rId16"/>
    <p:sldId id="278" r:id="rId17"/>
    <p:sldId id="280" r:id="rId18"/>
    <p:sldId id="2076138337" r:id="rId19"/>
    <p:sldId id="2076138493" r:id="rId20"/>
    <p:sldId id="2076138442" r:id="rId21"/>
    <p:sldId id="2076138327" r:id="rId22"/>
    <p:sldId id="2076137318" r:id="rId23"/>
    <p:sldId id="2076138345" r:id="rId24"/>
    <p:sldId id="2076138346" r:id="rId25"/>
    <p:sldId id="2076138392" r:id="rId26"/>
    <p:sldId id="2076138393" r:id="rId27"/>
    <p:sldId id="2076137543" r:id="rId28"/>
    <p:sldId id="2076138397" r:id="rId29"/>
    <p:sldId id="2076138396" r:id="rId30"/>
    <p:sldId id="2076137544" r:id="rId31"/>
    <p:sldId id="2076138399" r:id="rId32"/>
    <p:sldId id="2076138382" r:id="rId33"/>
    <p:sldId id="2076138383" r:id="rId34"/>
    <p:sldId id="2076138384" r:id="rId35"/>
    <p:sldId id="2076138441" r:id="rId36"/>
    <p:sldId id="2076138302" r:id="rId37"/>
    <p:sldId id="1370" r:id="rId38"/>
    <p:sldId id="1841" r:id="rId39"/>
    <p:sldId id="2076138328" r:id="rId40"/>
    <p:sldId id="2076137739" r:id="rId41"/>
    <p:sldId id="2076138331" r:id="rId42"/>
    <p:sldId id="2076138359" r:id="rId43"/>
    <p:sldId id="2076138307" r:id="rId44"/>
    <p:sldId id="2076138485" r:id="rId45"/>
    <p:sldId id="2076138310" r:id="rId46"/>
    <p:sldId id="2076138499" r:id="rId47"/>
    <p:sldId id="2076138308" r:id="rId48"/>
    <p:sldId id="2076138501" r:id="rId49"/>
    <p:sldId id="2076137913" r:id="rId50"/>
    <p:sldId id="2076138309" r:id="rId51"/>
    <p:sldId id="2076138351" r:id="rId52"/>
    <p:sldId id="2076138349" r:id="rId53"/>
    <p:sldId id="2076138352" r:id="rId54"/>
    <p:sldId id="2076138348" r:id="rId55"/>
    <p:sldId id="2076138350" r:id="rId56"/>
    <p:sldId id="2076138314" r:id="rId57"/>
    <p:sldId id="2076138315" r:id="rId58"/>
    <p:sldId id="2076138502" r:id="rId59"/>
    <p:sldId id="2076138503" r:id="rId60"/>
    <p:sldId id="2076138318" r:id="rId61"/>
    <p:sldId id="2076138319" r:id="rId62"/>
    <p:sldId id="2076138316" r:id="rId63"/>
    <p:sldId id="2076138317" r:id="rId64"/>
    <p:sldId id="2076138505" r:id="rId65"/>
    <p:sldId id="2076138506" r:id="rId66"/>
    <p:sldId id="2076138320" r:id="rId67"/>
    <p:sldId id="2076138321" r:id="rId68"/>
    <p:sldId id="2076138354" r:id="rId69"/>
    <p:sldId id="2076138355" r:id="rId70"/>
    <p:sldId id="2076138353" r:id="rId71"/>
    <p:sldId id="2076138486" r:id="rId72"/>
    <p:sldId id="2076138487" r:id="rId73"/>
    <p:sldId id="2076138488" r:id="rId74"/>
    <p:sldId id="2076138489" r:id="rId75"/>
    <p:sldId id="2076138491" r:id="rId76"/>
    <p:sldId id="2076138490" r:id="rId77"/>
    <p:sldId id="2076138322" r:id="rId78"/>
    <p:sldId id="2076138323" r:id="rId79"/>
    <p:sldId id="2076138482" r:id="rId80"/>
    <p:sldId id="2076138357" r:id="rId81"/>
    <p:sldId id="2076138414" r:id="rId82"/>
    <p:sldId id="2076138358" r:id="rId83"/>
    <p:sldId id="2076138356" r:id="rId84"/>
    <p:sldId id="2076138415" r:id="rId85"/>
    <p:sldId id="2076138416" r:id="rId86"/>
    <p:sldId id="2076138417" r:id="rId87"/>
    <p:sldId id="2076138483" r:id="rId88"/>
    <p:sldId id="2076138484" r:id="rId89"/>
    <p:sldId id="2076138468" r:id="rId90"/>
    <p:sldId id="2076138469" r:id="rId91"/>
    <p:sldId id="2076138470" r:id="rId92"/>
    <p:sldId id="2076138471" r:id="rId93"/>
    <p:sldId id="2076138495" r:id="rId94"/>
    <p:sldId id="2076138367" r:id="rId95"/>
    <p:sldId id="2076138500" r:id="rId96"/>
    <p:sldId id="2076138504" r:id="rId97"/>
    <p:sldId id="2076138366" r:id="rId98"/>
    <p:sldId id="2076138497" r:id="rId99"/>
    <p:sldId id="2076138498" r:id="rId100"/>
    <p:sldId id="2452" r:id="rId101"/>
    <p:sldId id="2076138472" r:id="rId102"/>
    <p:sldId id="2076138449" r:id="rId103"/>
    <p:sldId id="2076138450" r:id="rId104"/>
    <p:sldId id="2076138451" r:id="rId105"/>
    <p:sldId id="2076138263" r:id="rId106"/>
    <p:sldId id="1385" r:id="rId107"/>
    <p:sldId id="2076138443" r:id="rId108"/>
    <p:sldId id="2076138444" r:id="rId109"/>
    <p:sldId id="2076138420" r:id="rId110"/>
    <p:sldId id="2076138421" r:id="rId111"/>
    <p:sldId id="2076138347" r:id="rId112"/>
    <p:sldId id="2076138413" r:id="rId113"/>
    <p:sldId id="2076138422" r:id="rId114"/>
    <p:sldId id="2076138423" r:id="rId115"/>
    <p:sldId id="281" r:id="rId116"/>
    <p:sldId id="2076137552" r:id="rId117"/>
    <p:sldId id="2076137551" r:id="rId118"/>
    <p:sldId id="2076138424" r:id="rId119"/>
    <p:sldId id="2076138425" r:id="rId120"/>
    <p:sldId id="2076138426" r:id="rId121"/>
    <p:sldId id="2076138427" r:id="rId122"/>
    <p:sldId id="2076138428" r:id="rId123"/>
    <p:sldId id="2076138369" r:id="rId124"/>
    <p:sldId id="2076138419" r:id="rId125"/>
    <p:sldId id="2076138429" r:id="rId126"/>
    <p:sldId id="2076138475" r:id="rId127"/>
    <p:sldId id="2076138430" r:id="rId128"/>
    <p:sldId id="2076138431" r:id="rId129"/>
    <p:sldId id="2076138492" r:id="rId130"/>
    <p:sldId id="2076138432" r:id="rId131"/>
    <p:sldId id="2076138433" r:id="rId132"/>
    <p:sldId id="2076138434" r:id="rId133"/>
    <p:sldId id="2076138435" r:id="rId134"/>
    <p:sldId id="2076138436" r:id="rId135"/>
    <p:sldId id="2076138368" r:id="rId136"/>
    <p:sldId id="2076137560" r:id="rId137"/>
    <p:sldId id="2076138474" r:id="rId138"/>
    <p:sldId id="2076137561" r:id="rId139"/>
    <p:sldId id="2076137562" r:id="rId140"/>
    <p:sldId id="2076137563" r:id="rId141"/>
    <p:sldId id="2076138437" r:id="rId142"/>
    <p:sldId id="2076138376" r:id="rId143"/>
    <p:sldId id="2076138379" r:id="rId144"/>
    <p:sldId id="2076138438" r:id="rId145"/>
    <p:sldId id="2076138404" r:id="rId146"/>
    <p:sldId id="2076138464" r:id="rId147"/>
    <p:sldId id="2076138465" r:id="rId148"/>
    <p:sldId id="2076138466" r:id="rId149"/>
    <p:sldId id="2076138371" r:id="rId150"/>
    <p:sldId id="2076138476" r:id="rId151"/>
    <p:sldId id="2076138377" r:id="rId152"/>
    <p:sldId id="2076138378" r:id="rId153"/>
    <p:sldId id="2076138439" r:id="rId154"/>
    <p:sldId id="2076138440" r:id="rId155"/>
    <p:sldId id="2076138375" r:id="rId156"/>
    <p:sldId id="2076138374" r:id="rId157"/>
    <p:sldId id="287" r:id="rId158"/>
    <p:sldId id="2076138373" r:id="rId159"/>
    <p:sldId id="2076138477" r:id="rId160"/>
    <p:sldId id="2076138401" r:id="rId161"/>
    <p:sldId id="2076138402" r:id="rId162"/>
    <p:sldId id="2076138494" r:id="rId163"/>
    <p:sldId id="2076138459" r:id="rId164"/>
    <p:sldId id="2076138405" r:id="rId165"/>
    <p:sldId id="2076138461" r:id="rId166"/>
    <p:sldId id="2076138460" r:id="rId167"/>
    <p:sldId id="2076138406" r:id="rId168"/>
    <p:sldId id="2076138409" r:id="rId169"/>
    <p:sldId id="2076138411" r:id="rId170"/>
    <p:sldId id="2076138407" r:id="rId171"/>
    <p:sldId id="2076138403" r:id="rId172"/>
    <p:sldId id="2076138463" r:id="rId173"/>
    <p:sldId id="2076138412" r:id="rId174"/>
    <p:sldId id="2076138408" r:id="rId175"/>
    <p:sldId id="2076138462" r:id="rId176"/>
    <p:sldId id="2076138452" r:id="rId177"/>
    <p:sldId id="2076138453" r:id="rId178"/>
    <p:sldId id="2076138454" r:id="rId179"/>
    <p:sldId id="2076138455" r:id="rId180"/>
    <p:sldId id="2076138456" r:id="rId181"/>
    <p:sldId id="2076138457" r:id="rId182"/>
    <p:sldId id="2076138446" r:id="rId183"/>
    <p:sldId id="2076138447" r:id="rId184"/>
    <p:sldId id="2076138448" r:id="rId185"/>
    <p:sldId id="2076138395" r:id="rId186"/>
    <p:sldId id="2076138445" r:id="rId187"/>
    <p:sldId id="2076138329" r:id="rId188"/>
    <p:sldId id="2076138298" r:id="rId189"/>
    <p:sldId id="2076138299" r:id="rId190"/>
    <p:sldId id="2076138300" r:id="rId191"/>
    <p:sldId id="2076138304" r:id="rId192"/>
    <p:sldId id="2076138236" r:id="rId193"/>
    <p:sldId id="2076138305" r:id="rId194"/>
    <p:sldId id="2076138418" r:id="rId195"/>
    <p:sldId id="2076138208" r:id="rId196"/>
    <p:sldId id="2076138271" r:id="rId197"/>
    <p:sldId id="2076138225" r:id="rId198"/>
    <p:sldId id="2076138270" r:id="rId199"/>
    <p:sldId id="2076138226" r:id="rId2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95"/>
            <p14:sldId id="2076138301"/>
            <p14:sldId id="2076138387"/>
          </p14:sldIdLst>
        </p14:section>
        <p14:section name="Secuirty Center + Azure Defender" id="{C274AFDC-CF9C-44C7-8F8A-776972FC0600}">
          <p14:sldIdLst>
            <p14:sldId id="2076138325"/>
            <p14:sldId id="2076138467"/>
            <p14:sldId id="275"/>
            <p14:sldId id="296"/>
            <p14:sldId id="276"/>
            <p14:sldId id="277"/>
            <p14:sldId id="278"/>
            <p14:sldId id="280"/>
            <p14:sldId id="2076138337"/>
            <p14:sldId id="2076138493"/>
          </p14:sldIdLst>
        </p14:section>
        <p14:section name="Break" id="{9631F808-60CC-458B-B264-A4BB7B381995}">
          <p14:sldIdLst>
            <p14:sldId id="2076138442"/>
          </p14:sldIdLst>
        </p14:section>
        <p14:section name="Azure Defender" id="{196545E2-E7A9-4C67-8716-BDE39927BCF0}">
          <p14:sldIdLst>
            <p14:sldId id="2076138327"/>
            <p14:sldId id="2076137318"/>
            <p14:sldId id="2076138345"/>
            <p14:sldId id="2076138346"/>
          </p14:sldIdLst>
        </p14:section>
        <p14:section name="Azure Arc" id="{DA471BFA-E131-4559-9122-3F4B221D6516}">
          <p14:sldIdLst>
            <p14:sldId id="2076138392"/>
            <p14:sldId id="2076138393"/>
            <p14:sldId id="2076137543"/>
            <p14:sldId id="2076138397"/>
            <p14:sldId id="2076138396"/>
            <p14:sldId id="2076137544"/>
            <p14:sldId id="2076138399"/>
          </p14:sldIdLst>
        </p14:section>
        <p14:section name="Azure Lighthouse" id="{FC8D6DBA-3813-44AD-A7A2-BF56FEC0F752}">
          <p14:sldIdLst>
            <p14:sldId id="2076138382"/>
            <p14:sldId id="2076138383"/>
            <p14:sldId id="2076138384"/>
          </p14:sldIdLst>
        </p14:section>
        <p14:section name="Break" id="{886D63D4-6E91-4CF5-9678-2CF22AB2529E}">
          <p14:sldIdLst>
            <p14:sldId id="2076138441"/>
            <p14:sldId id="2076138302"/>
          </p14:sldIdLst>
        </p14:section>
        <p14:section name="Azure Defender Solutions" id="{27DA62DD-4511-48D8-91E4-9612E6225D63}">
          <p14:sldIdLst>
            <p14:sldId id="1370"/>
            <p14:sldId id="1841"/>
          </p14:sldIdLst>
        </p14:section>
        <p14:section name="VM+SQL Vulnerability" id="{A0BEE228-0ADB-48B3-B016-904DA0ECCC0A}">
          <p14:sldIdLst>
            <p14:sldId id="2076138328"/>
            <p14:sldId id="2076137739"/>
            <p14:sldId id="2076138331"/>
            <p14:sldId id="2076138359"/>
            <p14:sldId id="2076138307"/>
          </p14:sldIdLst>
        </p14:section>
        <p14:section name="Azure Purview" id="{DEEB3752-AC7C-4F80-96BB-2578F0E31994}">
          <p14:sldIdLst>
            <p14:sldId id="2076138485"/>
          </p14:sldIdLst>
        </p14:section>
        <p14:section name="File Integrity" id="{D43137DB-7A7D-4D5E-8584-C56E6A2CBD72}">
          <p14:sldIdLst>
            <p14:sldId id="2076138310"/>
            <p14:sldId id="2076138499"/>
            <p14:sldId id="2076138308"/>
            <p14:sldId id="2076138501"/>
          </p14:sldIdLst>
        </p14:section>
        <p14:section name="Container Image Scanning" id="{981B5751-F059-421E-9F4A-718DED7576A9}">
          <p14:sldIdLst>
            <p14:sldId id="2076137913"/>
            <p14:sldId id="2076138309"/>
            <p14:sldId id="2076138351"/>
            <p14:sldId id="2076138349"/>
            <p14:sldId id="2076138352"/>
            <p14:sldId id="2076138348"/>
            <p14:sldId id="2076138350"/>
          </p14:sldIdLst>
        </p14:section>
        <p14:section name="Adaptive Application Control" id="{764B7D06-6D79-4110-BCE7-7E682E6BC19B}">
          <p14:sldIdLst>
            <p14:sldId id="2076138314"/>
            <p14:sldId id="2076138315"/>
            <p14:sldId id="2076138502"/>
            <p14:sldId id="2076138503"/>
          </p14:sldIdLst>
        </p14:section>
        <p14:section name="Adaptive Network Hardening" id="{01786078-9EE2-48B0-8C93-309871958D1B}">
          <p14:sldIdLst>
            <p14:sldId id="2076138318"/>
            <p14:sldId id="2076138319"/>
          </p14:sldIdLst>
        </p14:section>
        <p14:section name="JIT VM Access" id="{8EFE9F4D-A5D1-4470-BE9D-DA6EF130F49F}">
          <p14:sldIdLst>
            <p14:sldId id="2076138316"/>
            <p14:sldId id="2076138317"/>
            <p14:sldId id="2076138505"/>
            <p14:sldId id="2076138506"/>
          </p14:sldIdLst>
        </p14:section>
        <p14:section name="Network Map" id="{3DE12C7F-F3BA-46C4-B695-C6841C27BD44}">
          <p14:sldIdLst>
            <p14:sldId id="2076138320"/>
            <p14:sldId id="2076138321"/>
            <p14:sldId id="2076138354"/>
            <p14:sldId id="2076138355"/>
            <p14:sldId id="2076138353"/>
          </p14:sldIdLst>
        </p14:section>
        <p14:section name="Azure Policy" id="{CAF2A4B0-E440-4028-979E-D19F2F28F048}">
          <p14:sldIdLst>
            <p14:sldId id="2076138486"/>
            <p14:sldId id="2076138487"/>
            <p14:sldId id="2076138488"/>
            <p14:sldId id="2076138489"/>
            <p14:sldId id="2076138491"/>
            <p14:sldId id="2076138490"/>
          </p14:sldIdLst>
        </p14:section>
        <p14:section name="IoT Security" id="{866E7AD6-B12C-4972-8F28-0BA067E4729E}">
          <p14:sldIdLst>
            <p14:sldId id="2076138322"/>
            <p14:sldId id="2076138323"/>
            <p14:sldId id="2076138482"/>
            <p14:sldId id="2076138357"/>
            <p14:sldId id="2076138414"/>
            <p14:sldId id="2076138358"/>
            <p14:sldId id="2076138356"/>
            <p14:sldId id="2076138415"/>
            <p14:sldId id="2076138416"/>
            <p14:sldId id="2076138417"/>
            <p14:sldId id="2076138483"/>
            <p14:sldId id="2076138484"/>
          </p14:sldIdLst>
        </p14:section>
        <p14:section name="Recommendations" id="{CEF9A24C-D26E-4AAC-BB1E-C1BB44E1606D}">
          <p14:sldIdLst>
            <p14:sldId id="2076138468"/>
            <p14:sldId id="2076138469"/>
            <p14:sldId id="2076138470"/>
            <p14:sldId id="2076138471"/>
          </p14:sldIdLst>
        </p14:section>
        <p14:section name="Azure Defender APIs" id="{9B7668E5-8A25-4EC7-A57A-3BDAA9DCA595}">
          <p14:sldIdLst>
            <p14:sldId id="2076138495"/>
            <p14:sldId id="2076138367"/>
            <p14:sldId id="2076138500"/>
            <p14:sldId id="2076138504"/>
            <p14:sldId id="2076138366"/>
            <p14:sldId id="2076138497"/>
            <p14:sldId id="2076138498"/>
          </p14:sldIdLst>
        </p14:section>
        <p14:section name="Question" id="{8667E555-ECFA-4E34-8C0E-8A0B8EAF691E}">
          <p14:sldIdLst>
            <p14:sldId id="2452"/>
            <p14:sldId id="2076138472"/>
          </p14:sldIdLst>
        </p14:section>
        <p14:section name="Case Studies" id="{144243DE-BBAB-4C3F-8B61-32CD92A710D4}">
          <p14:sldIdLst>
            <p14:sldId id="2076138449"/>
            <p14:sldId id="2076138450"/>
            <p14:sldId id="2076138451"/>
          </p14:sldIdLst>
        </p14:section>
        <p14:section name="Activity 1" id="{791D778D-E3E2-49A4-B97D-5B1710C1A88C}">
          <p14:sldIdLst>
            <p14:sldId id="2076138263"/>
            <p14:sldId id="1385"/>
          </p14:sldIdLst>
        </p14:section>
        <p14:section name="Long Break" id="{BA75260C-0D7A-403D-AA87-D9B6D80D3B7A}">
          <p14:sldIdLst>
            <p14:sldId id="2076138443"/>
            <p14:sldId id="2076138444"/>
          </p14:sldIdLst>
        </p14:section>
        <p14:section name="Azure Sentinel" id="{E724EE48-5026-4CDF-8145-1246C270641A}">
          <p14:sldIdLst>
            <p14:sldId id="2076138420"/>
            <p14:sldId id="2076138421"/>
            <p14:sldId id="2076138347"/>
            <p14:sldId id="2076138413"/>
            <p14:sldId id="2076138422"/>
            <p14:sldId id="2076138423"/>
            <p14:sldId id="281"/>
            <p14:sldId id="2076137552"/>
            <p14:sldId id="2076137551"/>
            <p14:sldId id="2076138424"/>
            <p14:sldId id="2076138425"/>
            <p14:sldId id="2076138426"/>
            <p14:sldId id="2076138427"/>
            <p14:sldId id="2076138428"/>
            <p14:sldId id="2076138369"/>
            <p14:sldId id="2076138419"/>
            <p14:sldId id="2076138429"/>
            <p14:sldId id="2076138475"/>
            <p14:sldId id="2076138430"/>
            <p14:sldId id="2076138431"/>
            <p14:sldId id="2076138492"/>
            <p14:sldId id="2076138432"/>
            <p14:sldId id="2076138433"/>
            <p14:sldId id="2076138434"/>
            <p14:sldId id="2076138435"/>
            <p14:sldId id="2076138436"/>
            <p14:sldId id="2076138368"/>
            <p14:sldId id="2076137560"/>
            <p14:sldId id="2076138474"/>
            <p14:sldId id="2076137561"/>
            <p14:sldId id="2076137562"/>
            <p14:sldId id="2076137563"/>
            <p14:sldId id="2076138437"/>
            <p14:sldId id="2076138376"/>
            <p14:sldId id="2076138379"/>
            <p14:sldId id="2076138438"/>
            <p14:sldId id="2076138404"/>
            <p14:sldId id="2076138464"/>
            <p14:sldId id="2076138465"/>
            <p14:sldId id="2076138466"/>
            <p14:sldId id="2076138371"/>
            <p14:sldId id="2076138476"/>
            <p14:sldId id="2076138377"/>
            <p14:sldId id="2076138378"/>
            <p14:sldId id="2076138439"/>
            <p14:sldId id="2076138440"/>
            <p14:sldId id="2076138375"/>
            <p14:sldId id="2076138374"/>
            <p14:sldId id="287"/>
            <p14:sldId id="2076138373"/>
            <p14:sldId id="2076138477"/>
          </p14:sldIdLst>
        </p14:section>
        <p14:section name="Migrating To Azure Sentinel" id="{B98A80E7-017B-4E4F-A9F0-30CDE4E9D1B8}">
          <p14:sldIdLst>
            <p14:sldId id="2076138401"/>
            <p14:sldId id="2076138402"/>
            <p14:sldId id="2076138494"/>
            <p14:sldId id="2076138459"/>
            <p14:sldId id="2076138405"/>
            <p14:sldId id="2076138461"/>
            <p14:sldId id="2076138460"/>
            <p14:sldId id="2076138406"/>
            <p14:sldId id="2076138409"/>
            <p14:sldId id="2076138411"/>
            <p14:sldId id="2076138407"/>
            <p14:sldId id="2076138403"/>
            <p14:sldId id="2076138463"/>
            <p14:sldId id="2076138412"/>
            <p14:sldId id="2076138408"/>
            <p14:sldId id="2076138462"/>
          </p14:sldIdLst>
        </p14:section>
        <p14:section name="Azure Sentinel APIs" id="{AA09A138-81D9-4A29-A996-B3118D75AA5D}">
          <p14:sldIdLst>
            <p14:sldId id="2076138452"/>
            <p14:sldId id="2076138453"/>
            <p14:sldId id="2076138454"/>
            <p14:sldId id="2076138455"/>
            <p14:sldId id="2076138456"/>
            <p14:sldId id="2076138457"/>
          </p14:sldIdLst>
        </p14:section>
        <p14:section name="Case Studies" id="{C6F1ADF8-4A70-4C6B-B08E-9D83AE749571}">
          <p14:sldIdLst>
            <p14:sldId id="2076138446"/>
            <p14:sldId id="2076138447"/>
            <p14:sldId id="2076138448"/>
            <p14:sldId id="2076138395"/>
          </p14:sldIdLst>
        </p14:section>
        <p14:section name="Activity 2" id="{DDCA6CEC-EEDB-4D9B-BB09-8CCB18EE51D7}">
          <p14:sldIdLst>
            <p14:sldId id="2076138445"/>
          </p14:sldIdLst>
        </p14:section>
        <p14:section name="Labs" id="{1652870D-CF88-400C-A44A-46D4F6F77DD9}">
          <p14:sldIdLst>
            <p14:sldId id="2076138329"/>
            <p14:sldId id="2076138298"/>
            <p14:sldId id="2076138299"/>
            <p14:sldId id="2076138300"/>
            <p14:sldId id="2076138304"/>
            <p14:sldId id="2076138236"/>
            <p14:sldId id="2076138305"/>
          </p14:sldIdLst>
        </p14:section>
        <p14:section name="Q + A" id="{9C444F63-575E-423B-9BBF-32DADAA540A2}">
          <p14:sldIdLst>
            <p14:sldId id="2076138418"/>
            <p14:sldId id="2076138208"/>
            <p14:sldId id="2076138271"/>
          </p14:sldIdLst>
        </p14:section>
        <p14:section name="Closing" id="{22C36BFA-03CE-4F6B-9895-A8BF28451233}">
          <p14:sldIdLst>
            <p14:sldId id="2076138225"/>
            <p14:sldId id="2076138270"/>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3131"/>
    <a:srgbClr val="32145A"/>
    <a:srgbClr val="D2D2D2"/>
    <a:srgbClr val="D6DCE4"/>
    <a:srgbClr val="2C2342"/>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42" autoAdjust="0"/>
    <p:restoredTop sz="65512" autoAdjust="0"/>
  </p:normalViewPr>
  <p:slideViewPr>
    <p:cSldViewPr snapToGrid="0">
      <p:cViewPr varScale="1">
        <p:scale>
          <a:sx n="59" d="100"/>
          <a:sy n="59" d="100"/>
        </p:scale>
        <p:origin x="1500" y="78"/>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slide" Target="slides/slide131.xml"/><Relationship Id="rId159" Type="http://schemas.openxmlformats.org/officeDocument/2006/relationships/slide" Target="slides/slide152.xml"/><Relationship Id="rId170" Type="http://schemas.openxmlformats.org/officeDocument/2006/relationships/slide" Target="slides/slide163.xml"/><Relationship Id="rId191" Type="http://schemas.openxmlformats.org/officeDocument/2006/relationships/slide" Target="slides/slide184.xml"/><Relationship Id="rId205" Type="http://schemas.openxmlformats.org/officeDocument/2006/relationships/tableStyles" Target="tableStyles.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28" Type="http://schemas.openxmlformats.org/officeDocument/2006/relationships/slide" Target="slides/slide121.xml"/><Relationship Id="rId144" Type="http://schemas.openxmlformats.org/officeDocument/2006/relationships/slide" Target="slides/slide137.xml"/><Relationship Id="rId149" Type="http://schemas.openxmlformats.org/officeDocument/2006/relationships/slide" Target="slides/slide142.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slide" Target="slides/slide88.xml"/><Relationship Id="rId160" Type="http://schemas.openxmlformats.org/officeDocument/2006/relationships/slide" Target="slides/slide153.xml"/><Relationship Id="rId165" Type="http://schemas.openxmlformats.org/officeDocument/2006/relationships/slide" Target="slides/slide158.xml"/><Relationship Id="rId181" Type="http://schemas.openxmlformats.org/officeDocument/2006/relationships/slide" Target="slides/slide174.xml"/><Relationship Id="rId186" Type="http://schemas.openxmlformats.org/officeDocument/2006/relationships/slide" Target="slides/slide179.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slide" Target="slides/slide106.xml"/><Relationship Id="rId118" Type="http://schemas.openxmlformats.org/officeDocument/2006/relationships/slide" Target="slides/slide111.xml"/><Relationship Id="rId134" Type="http://schemas.openxmlformats.org/officeDocument/2006/relationships/slide" Target="slides/slide127.xml"/><Relationship Id="rId139" Type="http://schemas.openxmlformats.org/officeDocument/2006/relationships/slide" Target="slides/slide132.xml"/><Relationship Id="rId80" Type="http://schemas.openxmlformats.org/officeDocument/2006/relationships/slide" Target="slides/slide73.xml"/><Relationship Id="rId85" Type="http://schemas.openxmlformats.org/officeDocument/2006/relationships/slide" Target="slides/slide78.xml"/><Relationship Id="rId150" Type="http://schemas.openxmlformats.org/officeDocument/2006/relationships/slide" Target="slides/slide143.xml"/><Relationship Id="rId155" Type="http://schemas.openxmlformats.org/officeDocument/2006/relationships/slide" Target="slides/slide148.xml"/><Relationship Id="rId171" Type="http://schemas.openxmlformats.org/officeDocument/2006/relationships/slide" Target="slides/slide164.xml"/><Relationship Id="rId176" Type="http://schemas.openxmlformats.org/officeDocument/2006/relationships/slide" Target="slides/slide169.xml"/><Relationship Id="rId192" Type="http://schemas.openxmlformats.org/officeDocument/2006/relationships/slide" Target="slides/slide185.xml"/><Relationship Id="rId197" Type="http://schemas.openxmlformats.org/officeDocument/2006/relationships/slide" Target="slides/slide190.xml"/><Relationship Id="rId201" Type="http://schemas.openxmlformats.org/officeDocument/2006/relationships/notesMaster" Target="notesMasters/notesMaster1.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slide" Target="slides/slide117.xml"/><Relationship Id="rId129" Type="http://schemas.openxmlformats.org/officeDocument/2006/relationships/slide" Target="slides/slide122.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40" Type="http://schemas.openxmlformats.org/officeDocument/2006/relationships/slide" Target="slides/slide133.xml"/><Relationship Id="rId145" Type="http://schemas.openxmlformats.org/officeDocument/2006/relationships/slide" Target="slides/slide138.xml"/><Relationship Id="rId161" Type="http://schemas.openxmlformats.org/officeDocument/2006/relationships/slide" Target="slides/slide154.xml"/><Relationship Id="rId166" Type="http://schemas.openxmlformats.org/officeDocument/2006/relationships/slide" Target="slides/slide159.xml"/><Relationship Id="rId182" Type="http://schemas.openxmlformats.org/officeDocument/2006/relationships/slide" Target="slides/slide175.xml"/><Relationship Id="rId187" Type="http://schemas.openxmlformats.org/officeDocument/2006/relationships/slide" Target="slides/slide180.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0" Type="http://schemas.openxmlformats.org/officeDocument/2006/relationships/slide" Target="slides/slide123.xml"/><Relationship Id="rId135" Type="http://schemas.openxmlformats.org/officeDocument/2006/relationships/slide" Target="slides/slide128.xml"/><Relationship Id="rId151" Type="http://schemas.openxmlformats.org/officeDocument/2006/relationships/slide" Target="slides/slide144.xml"/><Relationship Id="rId156" Type="http://schemas.openxmlformats.org/officeDocument/2006/relationships/slide" Target="slides/slide149.xml"/><Relationship Id="rId177" Type="http://schemas.openxmlformats.org/officeDocument/2006/relationships/slide" Target="slides/slide170.xml"/><Relationship Id="rId198" Type="http://schemas.openxmlformats.org/officeDocument/2006/relationships/slide" Target="slides/slide191.xml"/><Relationship Id="rId172" Type="http://schemas.openxmlformats.org/officeDocument/2006/relationships/slide" Target="slides/slide165.xml"/><Relationship Id="rId193" Type="http://schemas.openxmlformats.org/officeDocument/2006/relationships/slide" Target="slides/slide186.xml"/><Relationship Id="rId202" Type="http://schemas.openxmlformats.org/officeDocument/2006/relationships/presProps" Target="presProps.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slide" Target="slides/slide139.xml"/><Relationship Id="rId167" Type="http://schemas.openxmlformats.org/officeDocument/2006/relationships/slide" Target="slides/slide160.xml"/><Relationship Id="rId188" Type="http://schemas.openxmlformats.org/officeDocument/2006/relationships/slide" Target="slides/slide181.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162" Type="http://schemas.openxmlformats.org/officeDocument/2006/relationships/slide" Target="slides/slide155.xml"/><Relationship Id="rId183" Type="http://schemas.openxmlformats.org/officeDocument/2006/relationships/slide" Target="slides/slide176.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157" Type="http://schemas.openxmlformats.org/officeDocument/2006/relationships/slide" Target="slides/slide150.xml"/><Relationship Id="rId178" Type="http://schemas.openxmlformats.org/officeDocument/2006/relationships/slide" Target="slides/slide171.xml"/><Relationship Id="rId61" Type="http://schemas.openxmlformats.org/officeDocument/2006/relationships/slide" Target="slides/slide54.xml"/><Relationship Id="rId82" Type="http://schemas.openxmlformats.org/officeDocument/2006/relationships/slide" Target="slides/slide75.xml"/><Relationship Id="rId152" Type="http://schemas.openxmlformats.org/officeDocument/2006/relationships/slide" Target="slides/slide145.xml"/><Relationship Id="rId173" Type="http://schemas.openxmlformats.org/officeDocument/2006/relationships/slide" Target="slides/slide166.xml"/><Relationship Id="rId194" Type="http://schemas.openxmlformats.org/officeDocument/2006/relationships/slide" Target="slides/slide187.xml"/><Relationship Id="rId199" Type="http://schemas.openxmlformats.org/officeDocument/2006/relationships/slide" Target="slides/slide192.xml"/><Relationship Id="rId203" Type="http://schemas.openxmlformats.org/officeDocument/2006/relationships/viewProps" Target="viewProps.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168" Type="http://schemas.openxmlformats.org/officeDocument/2006/relationships/slide" Target="slides/slide16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163" Type="http://schemas.openxmlformats.org/officeDocument/2006/relationships/slide" Target="slides/slide156.xml"/><Relationship Id="rId184" Type="http://schemas.openxmlformats.org/officeDocument/2006/relationships/slide" Target="slides/slide177.xml"/><Relationship Id="rId189" Type="http://schemas.openxmlformats.org/officeDocument/2006/relationships/slide" Target="slides/slide182.xml"/><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slide" Target="slides/slide151.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74" Type="http://schemas.openxmlformats.org/officeDocument/2006/relationships/slide" Target="slides/slide167.xml"/><Relationship Id="rId179" Type="http://schemas.openxmlformats.org/officeDocument/2006/relationships/slide" Target="slides/slide172.xml"/><Relationship Id="rId195" Type="http://schemas.openxmlformats.org/officeDocument/2006/relationships/slide" Target="slides/slide188.xml"/><Relationship Id="rId190" Type="http://schemas.openxmlformats.org/officeDocument/2006/relationships/slide" Target="slides/slide183.xml"/><Relationship Id="rId204" Type="http://schemas.openxmlformats.org/officeDocument/2006/relationships/theme" Target="theme/theme1.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48" Type="http://schemas.openxmlformats.org/officeDocument/2006/relationships/slide" Target="slides/slide141.xml"/><Relationship Id="rId164" Type="http://schemas.openxmlformats.org/officeDocument/2006/relationships/slide" Target="slides/slide157.xml"/><Relationship Id="rId169" Type="http://schemas.openxmlformats.org/officeDocument/2006/relationships/slide" Target="slides/slide162.xml"/><Relationship Id="rId185" Type="http://schemas.openxmlformats.org/officeDocument/2006/relationships/slide" Target="slides/slide178.xml"/><Relationship Id="rId4" Type="http://schemas.openxmlformats.org/officeDocument/2006/relationships/slideMaster" Target="slideMasters/slideMaster1.xml"/><Relationship Id="rId9" Type="http://schemas.openxmlformats.org/officeDocument/2006/relationships/slide" Target="slides/slide2.xml"/><Relationship Id="rId180" Type="http://schemas.openxmlformats.org/officeDocument/2006/relationships/slide" Target="slides/slide173.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slide" Target="slides/slide147.xml"/><Relationship Id="rId175" Type="http://schemas.openxmlformats.org/officeDocument/2006/relationships/slide" Target="slides/slide168.xml"/><Relationship Id="rId196" Type="http://schemas.openxmlformats.org/officeDocument/2006/relationships/slide" Target="slides/slide189.xml"/><Relationship Id="rId200" Type="http://schemas.openxmlformats.org/officeDocument/2006/relationships/slide" Target="slides/slide19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7/12/2021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3" Type="http://schemas.openxmlformats.org/officeDocument/2006/relationships/hyperlink" Target="https://docs.microsoft.com/en-us/azure/sentinel/import-export-analytics-rules" TargetMode="External"/><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7/12/2021 6:58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23</a:t>
            </a:fld>
            <a:endParaRPr lang="en-US"/>
          </a:p>
        </p:txBody>
      </p:sp>
    </p:spTree>
    <p:extLst>
      <p:ext uri="{BB962C8B-B14F-4D97-AF65-F5344CB8AC3E}">
        <p14:creationId xmlns:p14="http://schemas.microsoft.com/office/powerpoint/2010/main" val="119705394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126</a:t>
            </a:fld>
            <a:endParaRPr lang="en-US"/>
          </a:p>
        </p:txBody>
      </p:sp>
    </p:spTree>
    <p:extLst>
      <p:ext uri="{BB962C8B-B14F-4D97-AF65-F5344CB8AC3E}">
        <p14:creationId xmlns:p14="http://schemas.microsoft.com/office/powerpoint/2010/main" val="78084550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Choosing the ML Template Notebook to use with Azure Sentinel</a:t>
            </a:r>
          </a:p>
          <a:p>
            <a:r>
              <a:rPr lang="en-US" dirty="0"/>
              <a:t>You have to choose a Compute to start using the Notebook</a:t>
            </a:r>
          </a:p>
          <a:p>
            <a:r>
              <a:rPr lang="en-US" dirty="0"/>
              <a:t>You will need to Authenticate from the notebook to use any Azure SDK</a:t>
            </a:r>
          </a:p>
        </p:txBody>
      </p:sp>
      <p:sp>
        <p:nvSpPr>
          <p:cNvPr id="4" name="Slide Number Placeholder 3"/>
          <p:cNvSpPr>
            <a:spLocks noGrp="1"/>
          </p:cNvSpPr>
          <p:nvPr>
            <p:ph type="sldNum" sz="quarter" idx="5"/>
          </p:nvPr>
        </p:nvSpPr>
        <p:spPr/>
        <p:txBody>
          <a:bodyPr/>
          <a:lstStyle/>
          <a:p>
            <a:fld id="{09259B3D-005A-450F-B89F-6A3DD53EE3BF}" type="slidenum">
              <a:rPr lang="en-US" smtClean="0"/>
              <a:t>127</a:t>
            </a:fld>
            <a:endParaRPr lang="en-US"/>
          </a:p>
        </p:txBody>
      </p:sp>
    </p:spTree>
    <p:extLst>
      <p:ext uri="{BB962C8B-B14F-4D97-AF65-F5344CB8AC3E}">
        <p14:creationId xmlns:p14="http://schemas.microsoft.com/office/powerpoint/2010/main" val="303088708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128</a:t>
            </a:fld>
            <a:endParaRPr lang="en-US"/>
          </a:p>
        </p:txBody>
      </p:sp>
    </p:spTree>
    <p:extLst>
      <p:ext uri="{BB962C8B-B14F-4D97-AF65-F5344CB8AC3E}">
        <p14:creationId xmlns:p14="http://schemas.microsoft.com/office/powerpoint/2010/main" val="335043104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129</a:t>
            </a:fld>
            <a:endParaRPr lang="en-US"/>
          </a:p>
        </p:txBody>
      </p:sp>
    </p:spTree>
    <p:extLst>
      <p:ext uri="{BB962C8B-B14F-4D97-AF65-F5344CB8AC3E}">
        <p14:creationId xmlns:p14="http://schemas.microsoft.com/office/powerpoint/2010/main" val="193183792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Default workspaces created by Azure Security Center will not appear in the list; you can't install Azure Sentinel on them.</a:t>
            </a:r>
          </a:p>
          <a:p>
            <a:endParaRPr lang="en-US" dirty="0"/>
          </a:p>
          <a:p>
            <a:endParaRPr lang="en-US" dirty="0"/>
          </a:p>
          <a:p>
            <a:r>
              <a:rPr lang="en-US" dirty="0"/>
              <a:t>https://docs.microsoft.com/en-us/azure/sentinel/quickstart-onboard?view=o365-worldwide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131</a:t>
            </a:fld>
            <a:endParaRPr lang="en-US"/>
          </a:p>
        </p:txBody>
      </p:sp>
    </p:spTree>
    <p:extLst>
      <p:ext uri="{BB962C8B-B14F-4D97-AF65-F5344CB8AC3E}">
        <p14:creationId xmlns:p14="http://schemas.microsoft.com/office/powerpoint/2010/main" val="291273426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53972B-65ED-4974-ACDA-A660AA0608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942714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135</a:t>
            </a:fld>
            <a:endParaRPr lang="en-US"/>
          </a:p>
        </p:txBody>
      </p:sp>
    </p:spTree>
    <p:extLst>
      <p:ext uri="{BB962C8B-B14F-4D97-AF65-F5344CB8AC3E}">
        <p14:creationId xmlns:p14="http://schemas.microsoft.com/office/powerpoint/2010/main" val="264063274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https://docs.microsoft.com/en-us/graph/api/resources/tiindicator?view=graph-rest-beta</a:t>
            </a:r>
          </a:p>
        </p:txBody>
      </p:sp>
      <p:sp>
        <p:nvSpPr>
          <p:cNvPr id="4" name="Slide Number Placeholder 3"/>
          <p:cNvSpPr>
            <a:spLocks noGrp="1"/>
          </p:cNvSpPr>
          <p:nvPr>
            <p:ph type="sldNum" sz="quarter" idx="5"/>
          </p:nvPr>
        </p:nvSpPr>
        <p:spPr/>
        <p:txBody>
          <a:bodyPr/>
          <a:lstStyle/>
          <a:p>
            <a:fld id="{09259B3D-005A-450F-B89F-6A3DD53EE3BF}" type="slidenum">
              <a:rPr lang="en-US" smtClean="0"/>
              <a:t>136</a:t>
            </a:fld>
            <a:endParaRPr lang="en-US"/>
          </a:p>
        </p:txBody>
      </p:sp>
    </p:spTree>
    <p:extLst>
      <p:ext uri="{BB962C8B-B14F-4D97-AF65-F5344CB8AC3E}">
        <p14:creationId xmlns:p14="http://schemas.microsoft.com/office/powerpoint/2010/main" val="94975991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https://docs.microsoft.com/en-us/graph/api/resources/tiindicator?view=graph-rest-beta</a:t>
            </a:r>
          </a:p>
        </p:txBody>
      </p:sp>
      <p:sp>
        <p:nvSpPr>
          <p:cNvPr id="4" name="Slide Number Placeholder 3"/>
          <p:cNvSpPr>
            <a:spLocks noGrp="1"/>
          </p:cNvSpPr>
          <p:nvPr>
            <p:ph type="sldNum" sz="quarter" idx="5"/>
          </p:nvPr>
        </p:nvSpPr>
        <p:spPr/>
        <p:txBody>
          <a:bodyPr/>
          <a:lstStyle/>
          <a:p>
            <a:fld id="{09259B3D-005A-450F-B89F-6A3DD53EE3BF}" type="slidenum">
              <a:rPr lang="en-US" smtClean="0"/>
              <a:t>137</a:t>
            </a:fld>
            <a:endParaRPr lang="en-US"/>
          </a:p>
        </p:txBody>
      </p:sp>
    </p:spTree>
    <p:extLst>
      <p:ext uri="{BB962C8B-B14F-4D97-AF65-F5344CB8AC3E}">
        <p14:creationId xmlns:p14="http://schemas.microsoft.com/office/powerpoint/2010/main" val="301071505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138</a:t>
            </a:fld>
            <a:endParaRPr lang="en-US"/>
          </a:p>
        </p:txBody>
      </p:sp>
    </p:spTree>
    <p:extLst>
      <p:ext uri="{BB962C8B-B14F-4D97-AF65-F5344CB8AC3E}">
        <p14:creationId xmlns:p14="http://schemas.microsoft.com/office/powerpoint/2010/main" val="1398152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25</a:t>
            </a:fld>
            <a:endParaRPr lang="en-US"/>
          </a:p>
        </p:txBody>
      </p:sp>
    </p:spTree>
    <p:extLst>
      <p:ext uri="{BB962C8B-B14F-4D97-AF65-F5344CB8AC3E}">
        <p14:creationId xmlns:p14="http://schemas.microsoft.com/office/powerpoint/2010/main" val="368884537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p:txBody>
      </p:sp>
      <p:sp>
        <p:nvSpPr>
          <p:cNvPr id="4" name="Slide Number Placeholder 3"/>
          <p:cNvSpPr>
            <a:spLocks noGrp="1"/>
          </p:cNvSpPr>
          <p:nvPr>
            <p:ph type="sldNum" sz="quarter" idx="5"/>
          </p:nvPr>
        </p:nvSpPr>
        <p:spPr/>
        <p:txBody>
          <a:bodyPr/>
          <a:lstStyle/>
          <a:p>
            <a:fld id="{09259B3D-005A-450F-B89F-6A3DD53EE3BF}" type="slidenum">
              <a:rPr lang="en-US" smtClean="0"/>
              <a:t>139</a:t>
            </a:fld>
            <a:endParaRPr lang="en-US"/>
          </a:p>
        </p:txBody>
      </p:sp>
    </p:spTree>
    <p:extLst>
      <p:ext uri="{BB962C8B-B14F-4D97-AF65-F5344CB8AC3E}">
        <p14:creationId xmlns:p14="http://schemas.microsoft.com/office/powerpoint/2010/main" val="286095474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https://www.microsoft.com/security/blog/2020/02/20/azure-sentinel-uncovers-real-threats-hidden-billions-low-fidelity-signals/</a:t>
            </a:r>
          </a:p>
        </p:txBody>
      </p:sp>
      <p:sp>
        <p:nvSpPr>
          <p:cNvPr id="4" name="Slide Number Placeholder 3"/>
          <p:cNvSpPr>
            <a:spLocks noGrp="1"/>
          </p:cNvSpPr>
          <p:nvPr>
            <p:ph type="sldNum" sz="quarter" idx="5"/>
          </p:nvPr>
        </p:nvSpPr>
        <p:spPr/>
        <p:txBody>
          <a:bodyPr/>
          <a:lstStyle/>
          <a:p>
            <a:fld id="{09259B3D-005A-450F-B89F-6A3DD53EE3BF}" type="slidenum">
              <a:rPr lang="en-US" smtClean="0"/>
              <a:t>140</a:t>
            </a:fld>
            <a:endParaRPr lang="en-US"/>
          </a:p>
        </p:txBody>
      </p:sp>
    </p:spTree>
    <p:extLst>
      <p:ext uri="{BB962C8B-B14F-4D97-AF65-F5344CB8AC3E}">
        <p14:creationId xmlns:p14="http://schemas.microsoft.com/office/powerpoint/2010/main" val="92115372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https://www.microsoft.com/security/blog/2020/02/20/azure-sentinel-uncovers-real-threats-hidden-billions-low-fidelity-signals/</a:t>
            </a:r>
          </a:p>
        </p:txBody>
      </p:sp>
      <p:sp>
        <p:nvSpPr>
          <p:cNvPr id="4" name="Slide Number Placeholder 3"/>
          <p:cNvSpPr>
            <a:spLocks noGrp="1"/>
          </p:cNvSpPr>
          <p:nvPr>
            <p:ph type="sldNum" sz="quarter" idx="5"/>
          </p:nvPr>
        </p:nvSpPr>
        <p:spPr/>
        <p:txBody>
          <a:bodyPr/>
          <a:lstStyle/>
          <a:p>
            <a:fld id="{09259B3D-005A-450F-B89F-6A3DD53EE3BF}" type="slidenum">
              <a:rPr lang="en-US" smtClean="0"/>
              <a:t>141</a:t>
            </a:fld>
            <a:endParaRPr lang="en-US"/>
          </a:p>
        </p:txBody>
      </p:sp>
    </p:spTree>
    <p:extLst>
      <p:ext uri="{BB962C8B-B14F-4D97-AF65-F5344CB8AC3E}">
        <p14:creationId xmlns:p14="http://schemas.microsoft.com/office/powerpoint/2010/main" val="237727868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https://www.microsoft.com/security/blog/2020/02/20/azure-sentinel-uncovers-real-threats-hidden-billions-low-fidelity-signals/</a:t>
            </a:r>
          </a:p>
        </p:txBody>
      </p:sp>
      <p:sp>
        <p:nvSpPr>
          <p:cNvPr id="4" name="Slide Number Placeholder 3"/>
          <p:cNvSpPr>
            <a:spLocks noGrp="1"/>
          </p:cNvSpPr>
          <p:nvPr>
            <p:ph type="sldNum" sz="quarter" idx="5"/>
          </p:nvPr>
        </p:nvSpPr>
        <p:spPr/>
        <p:txBody>
          <a:bodyPr/>
          <a:lstStyle/>
          <a:p>
            <a:fld id="{09259B3D-005A-450F-B89F-6A3DD53EE3BF}" type="slidenum">
              <a:rPr lang="en-US" smtClean="0"/>
              <a:t>142</a:t>
            </a:fld>
            <a:endParaRPr lang="en-US"/>
          </a:p>
        </p:txBody>
      </p:sp>
    </p:spTree>
    <p:extLst>
      <p:ext uri="{BB962C8B-B14F-4D97-AF65-F5344CB8AC3E}">
        <p14:creationId xmlns:p14="http://schemas.microsoft.com/office/powerpoint/2010/main" val="239130684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p:txBody>
      </p:sp>
      <p:sp>
        <p:nvSpPr>
          <p:cNvPr id="4" name="Slide Number Placeholder 3"/>
          <p:cNvSpPr>
            <a:spLocks noGrp="1"/>
          </p:cNvSpPr>
          <p:nvPr>
            <p:ph type="sldNum" sz="quarter" idx="5"/>
          </p:nvPr>
        </p:nvSpPr>
        <p:spPr/>
        <p:txBody>
          <a:bodyPr/>
          <a:lstStyle/>
          <a:p>
            <a:fld id="{09259B3D-005A-450F-B89F-6A3DD53EE3BF}" type="slidenum">
              <a:rPr lang="en-US" smtClean="0"/>
              <a:t>143</a:t>
            </a:fld>
            <a:endParaRPr lang="en-US"/>
          </a:p>
        </p:txBody>
      </p:sp>
    </p:spTree>
    <p:extLst>
      <p:ext uri="{BB962C8B-B14F-4D97-AF65-F5344CB8AC3E}">
        <p14:creationId xmlns:p14="http://schemas.microsoft.com/office/powerpoint/2010/main" val="165221129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Sentinel currently uses 30 days of historical data to train the machine learning systems. </a:t>
            </a:r>
          </a:p>
          <a:p>
            <a:endParaRPr lang="en-US" dirty="0"/>
          </a:p>
          <a:p>
            <a:r>
              <a:rPr lang="en-US" dirty="0"/>
              <a:t>This data is always encrypted using Microsoft’s keys as it passes through the machine learning pipeline. </a:t>
            </a:r>
          </a:p>
          <a:p>
            <a:endParaRPr lang="en-US" dirty="0"/>
          </a:p>
          <a:p>
            <a:r>
              <a:rPr lang="en-US" dirty="0"/>
              <a:t>However, the training data is not encrypted using Customer Managed Keys (CMK) if you enabled CMK in your Azure Sentinel workspace. </a:t>
            </a:r>
          </a:p>
          <a:p>
            <a:endParaRPr lang="en-US" dirty="0"/>
          </a:p>
          <a:p>
            <a:r>
              <a:rPr lang="en-US" dirty="0"/>
              <a:t>To opt out of Fusion, navigate to Azure Sentinel &amp;</a:t>
            </a:r>
            <a:r>
              <a:rPr lang="en-US" dirty="0" err="1"/>
              <a:t>gt</a:t>
            </a:r>
            <a:r>
              <a:rPr lang="en-US" dirty="0"/>
              <a:t>; Configuration &amp;</a:t>
            </a:r>
            <a:r>
              <a:rPr lang="en-US" dirty="0" err="1"/>
              <a:t>gt</a:t>
            </a:r>
            <a:r>
              <a:rPr lang="en-US" dirty="0"/>
              <a:t>; Analytics &amp;</a:t>
            </a:r>
            <a:r>
              <a:rPr lang="en-US" dirty="0" err="1"/>
              <a:t>gt</a:t>
            </a:r>
            <a:r>
              <a:rPr lang="en-US" dirty="0"/>
              <a:t>; Active rules &amp;</a:t>
            </a:r>
            <a:r>
              <a:rPr lang="en-US" dirty="0" err="1"/>
              <a:t>gt</a:t>
            </a:r>
            <a:r>
              <a:rPr lang="en-US" dirty="0"/>
              <a:t>; Advanced Multistage Attack Detection and in the Status column, select Disable.</a:t>
            </a:r>
          </a:p>
          <a:p>
            <a:endParaRPr lang="en-US" dirty="0"/>
          </a:p>
          <a:p>
            <a:r>
              <a:rPr lang="en-US" dirty="0"/>
              <a:t>As the machine learning algorithm requires 30 days' worth of data to build a baseline profile of user behavior, you must allow 30 days of Windows Security events data to be collected before any incidents can be detected.</a:t>
            </a:r>
          </a:p>
          <a:p>
            <a:endParaRPr lang="en-US" dirty="0"/>
          </a:p>
          <a:p>
            <a:r>
              <a:rPr lang="en-US" dirty="0"/>
              <a:t>https://docs.microsoft.com/en-us/azure/sentinel/fusion?view=o365-worldwide </a:t>
            </a:r>
          </a:p>
        </p:txBody>
      </p:sp>
      <p:sp>
        <p:nvSpPr>
          <p:cNvPr id="4" name="Slide Number Placeholder 3"/>
          <p:cNvSpPr>
            <a:spLocks noGrp="1"/>
          </p:cNvSpPr>
          <p:nvPr>
            <p:ph type="sldNum" sz="quarter" idx="5"/>
          </p:nvPr>
        </p:nvSpPr>
        <p:spPr/>
        <p:txBody>
          <a:bodyPr/>
          <a:lstStyle/>
          <a:p>
            <a:fld id="{09259B3D-005A-450F-B89F-6A3DD53EE3BF}" type="slidenum">
              <a:rPr lang="en-US" smtClean="0"/>
              <a:t>144</a:t>
            </a:fld>
            <a:endParaRPr lang="en-US"/>
          </a:p>
        </p:txBody>
      </p:sp>
    </p:spTree>
    <p:extLst>
      <p:ext uri="{BB962C8B-B14F-4D97-AF65-F5344CB8AC3E}">
        <p14:creationId xmlns:p14="http://schemas.microsoft.com/office/powerpoint/2010/main" val="61698712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a:p>
            <a:endParaRPr lang="en-US" dirty="0"/>
          </a:p>
          <a:p>
            <a:r>
              <a:rPr lang="en-US" dirty="0"/>
              <a:t>https://docs.microsoft.com/en-us/azure/sentinel/soc-ml-anomalies</a:t>
            </a:r>
          </a:p>
        </p:txBody>
      </p:sp>
      <p:sp>
        <p:nvSpPr>
          <p:cNvPr id="4" name="Slide Number Placeholder 3"/>
          <p:cNvSpPr>
            <a:spLocks noGrp="1"/>
          </p:cNvSpPr>
          <p:nvPr>
            <p:ph type="sldNum" sz="quarter" idx="5"/>
          </p:nvPr>
        </p:nvSpPr>
        <p:spPr/>
        <p:txBody>
          <a:bodyPr/>
          <a:lstStyle/>
          <a:p>
            <a:fld id="{09259B3D-005A-450F-B89F-6A3DD53EE3BF}" type="slidenum">
              <a:rPr lang="en-US" smtClean="0"/>
              <a:t>145</a:t>
            </a:fld>
            <a:endParaRPr lang="en-US"/>
          </a:p>
        </p:txBody>
      </p:sp>
    </p:spTree>
    <p:extLst>
      <p:ext uri="{BB962C8B-B14F-4D97-AF65-F5344CB8AC3E}">
        <p14:creationId xmlns:p14="http://schemas.microsoft.com/office/powerpoint/2010/main" val="16757525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a:p>
            <a:endParaRPr lang="en-US" dirty="0"/>
          </a:p>
          <a:p>
            <a:r>
              <a:rPr lang="en-US" b="0" i="0" dirty="0">
                <a:solidFill>
                  <a:srgbClr val="171717"/>
                </a:solidFill>
                <a:effectLst/>
                <a:latin typeface="Segoe UI" panose="020B0502040204020203" pitchFamily="34" charset="0"/>
              </a:rPr>
              <a:t>You can easily </a:t>
            </a:r>
            <a:r>
              <a:rPr lang="en-US" b="0" i="0" u="none" strike="noStrike" dirty="0">
                <a:effectLst/>
                <a:latin typeface="Segoe UI" panose="020B0502040204020203" pitchFamily="34" charset="0"/>
                <a:hlinkClick r:id="rId3"/>
              </a:rPr>
              <a:t>export your rule to an Azure Resource Manager (ARM) template</a:t>
            </a:r>
            <a:r>
              <a:rPr lang="en-US" b="0" i="0" dirty="0">
                <a:solidFill>
                  <a:srgbClr val="171717"/>
                </a:solidFill>
                <a:effectLst/>
                <a:latin typeface="Segoe UI" panose="020B0502040204020203" pitchFamily="34" charset="0"/>
              </a:rPr>
              <a:t> if you want to manage and deploy your rules as code. </a:t>
            </a:r>
            <a:r>
              <a:rPr lang="en-US" b="0" i="0">
                <a:solidFill>
                  <a:srgbClr val="171717"/>
                </a:solidFill>
                <a:effectLst/>
                <a:latin typeface="Segoe UI" panose="020B0502040204020203" pitchFamily="34" charset="0"/>
              </a:rPr>
              <a:t>You can also import rules from template files in order to view and edit them in the user interface.</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146</a:t>
            </a:fld>
            <a:endParaRPr lang="en-US"/>
          </a:p>
        </p:txBody>
      </p:sp>
    </p:spTree>
    <p:extLst>
      <p:ext uri="{BB962C8B-B14F-4D97-AF65-F5344CB8AC3E}">
        <p14:creationId xmlns:p14="http://schemas.microsoft.com/office/powerpoint/2010/main" val="297329095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147</a:t>
            </a:fld>
            <a:endParaRPr lang="en-US"/>
          </a:p>
        </p:txBody>
      </p:sp>
    </p:spTree>
    <p:extLst>
      <p:ext uri="{BB962C8B-B14F-4D97-AF65-F5344CB8AC3E}">
        <p14:creationId xmlns:p14="http://schemas.microsoft.com/office/powerpoint/2010/main" val="223965109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148</a:t>
            </a:fld>
            <a:endParaRPr lang="en-US"/>
          </a:p>
        </p:txBody>
      </p:sp>
    </p:spTree>
    <p:extLst>
      <p:ext uri="{BB962C8B-B14F-4D97-AF65-F5344CB8AC3E}">
        <p14:creationId xmlns:p14="http://schemas.microsoft.com/office/powerpoint/2010/main" val="375751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27</a:t>
            </a:fld>
            <a:endParaRPr lang="en-US"/>
          </a:p>
        </p:txBody>
      </p:sp>
    </p:spTree>
    <p:extLst>
      <p:ext uri="{BB962C8B-B14F-4D97-AF65-F5344CB8AC3E}">
        <p14:creationId xmlns:p14="http://schemas.microsoft.com/office/powerpoint/2010/main" val="262024413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https://docs.microsoft.com/en-us/azure/sentinel/sentinel-solutions</a:t>
            </a:r>
          </a:p>
          <a:p>
            <a:endParaRPr lang="en-US" dirty="0"/>
          </a:p>
          <a:p>
            <a:r>
              <a:rPr lang="en-US" dirty="0"/>
              <a:t>https://docs.microsoft.com/en-us/azure/sentinel/sentinel-solutions-deploy</a:t>
            </a:r>
          </a:p>
          <a:p>
            <a:endParaRPr lang="en-US" dirty="0"/>
          </a:p>
          <a:p>
            <a:r>
              <a:rPr lang="en-US" dirty="0"/>
              <a:t>https://techcommunity.microsoft.com/t5/azure-sentinel/introducing-azure-sentinel-solutions/ba-p/2347312</a:t>
            </a:r>
          </a:p>
        </p:txBody>
      </p:sp>
      <p:sp>
        <p:nvSpPr>
          <p:cNvPr id="4" name="Slide Number Placeholder 3"/>
          <p:cNvSpPr>
            <a:spLocks noGrp="1"/>
          </p:cNvSpPr>
          <p:nvPr>
            <p:ph type="sldNum" sz="quarter" idx="5"/>
          </p:nvPr>
        </p:nvSpPr>
        <p:spPr/>
        <p:txBody>
          <a:bodyPr/>
          <a:lstStyle/>
          <a:p>
            <a:fld id="{09259B3D-005A-450F-B89F-6A3DD53EE3BF}" type="slidenum">
              <a:rPr lang="en-US" smtClean="0"/>
              <a:t>149</a:t>
            </a:fld>
            <a:endParaRPr lang="en-US"/>
          </a:p>
        </p:txBody>
      </p:sp>
    </p:spTree>
    <p:extLst>
      <p:ext uri="{BB962C8B-B14F-4D97-AF65-F5344CB8AC3E}">
        <p14:creationId xmlns:p14="http://schemas.microsoft.com/office/powerpoint/2010/main" val="243915066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https://techcommunity.microsoft.com/t5/azure-sentinel/try-azure-sentinel-alongside-your-existing-siem/ba-p/912965</a:t>
            </a:r>
          </a:p>
        </p:txBody>
      </p:sp>
      <p:sp>
        <p:nvSpPr>
          <p:cNvPr id="4" name="Slide Number Placeholder 3"/>
          <p:cNvSpPr>
            <a:spLocks noGrp="1"/>
          </p:cNvSpPr>
          <p:nvPr>
            <p:ph type="sldNum" sz="quarter" idx="5"/>
          </p:nvPr>
        </p:nvSpPr>
        <p:spPr/>
        <p:txBody>
          <a:bodyPr/>
          <a:lstStyle/>
          <a:p>
            <a:fld id="{09259B3D-005A-450F-B89F-6A3DD53EE3BF}" type="slidenum">
              <a:rPr lang="en-US" smtClean="0"/>
              <a:t>150</a:t>
            </a:fld>
            <a:endParaRPr lang="en-US"/>
          </a:p>
        </p:txBody>
      </p:sp>
    </p:spTree>
    <p:extLst>
      <p:ext uri="{BB962C8B-B14F-4D97-AF65-F5344CB8AC3E}">
        <p14:creationId xmlns:p14="http://schemas.microsoft.com/office/powerpoint/2010/main" val="373384317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152</a:t>
            </a:fld>
            <a:endParaRPr lang="en-US"/>
          </a:p>
        </p:txBody>
      </p:sp>
    </p:spTree>
    <p:extLst>
      <p:ext uri="{BB962C8B-B14F-4D97-AF65-F5344CB8AC3E}">
        <p14:creationId xmlns:p14="http://schemas.microsoft.com/office/powerpoint/2010/main" val="383274471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will be stored in the geographic location of the Log Analytics workspace on which you are running Azure Sentinel.</a:t>
            </a:r>
          </a:p>
          <a:p>
            <a:endParaRPr lang="en-US" dirty="0"/>
          </a:p>
          <a:p>
            <a:r>
              <a:rPr lang="en-US" dirty="0"/>
              <a:t>https://docs.microsoft.com/en-us/azure/sentinel/connect-vmware-carbon-black?view=o365-worldwide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153</a:t>
            </a:fld>
            <a:endParaRPr lang="en-US"/>
          </a:p>
        </p:txBody>
      </p:sp>
    </p:spTree>
    <p:extLst>
      <p:ext uri="{BB962C8B-B14F-4D97-AF65-F5344CB8AC3E}">
        <p14:creationId xmlns:p14="http://schemas.microsoft.com/office/powerpoint/2010/main" val="2988429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155</a:t>
            </a:fld>
            <a:endParaRPr lang="en-US"/>
          </a:p>
        </p:txBody>
      </p:sp>
    </p:spTree>
    <p:extLst>
      <p:ext uri="{BB962C8B-B14F-4D97-AF65-F5344CB8AC3E}">
        <p14:creationId xmlns:p14="http://schemas.microsoft.com/office/powerpoint/2010/main" val="31497268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156</a:t>
            </a:fld>
            <a:endParaRPr lang="en-US"/>
          </a:p>
        </p:txBody>
      </p:sp>
    </p:spTree>
    <p:extLst>
      <p:ext uri="{BB962C8B-B14F-4D97-AF65-F5344CB8AC3E}">
        <p14:creationId xmlns:p14="http://schemas.microsoft.com/office/powerpoint/2010/main" val="95722788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https://azure.microsoft.com/mediahandler/files/resourcefiles/azure-sentinel-migration-fundamentals/Azure%20Sentinel%20Migration%20Fundamentals.pdf</a:t>
            </a:r>
          </a:p>
        </p:txBody>
      </p:sp>
      <p:sp>
        <p:nvSpPr>
          <p:cNvPr id="4" name="Slide Number Placeholder 3"/>
          <p:cNvSpPr>
            <a:spLocks noGrp="1"/>
          </p:cNvSpPr>
          <p:nvPr>
            <p:ph type="sldNum" sz="quarter" idx="5"/>
          </p:nvPr>
        </p:nvSpPr>
        <p:spPr/>
        <p:txBody>
          <a:bodyPr/>
          <a:lstStyle/>
          <a:p>
            <a:fld id="{09259B3D-005A-450F-B89F-6A3DD53EE3BF}" type="slidenum">
              <a:rPr lang="en-US" smtClean="0"/>
              <a:t>157</a:t>
            </a:fld>
            <a:endParaRPr lang="en-US"/>
          </a:p>
        </p:txBody>
      </p:sp>
    </p:spTree>
    <p:extLst>
      <p:ext uri="{BB962C8B-B14F-4D97-AF65-F5344CB8AC3E}">
        <p14:creationId xmlns:p14="http://schemas.microsoft.com/office/powerpoint/2010/main" val="7165241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158</a:t>
            </a:fld>
            <a:endParaRPr lang="en-US"/>
          </a:p>
        </p:txBody>
      </p:sp>
    </p:spTree>
    <p:extLst>
      <p:ext uri="{BB962C8B-B14F-4D97-AF65-F5344CB8AC3E}">
        <p14:creationId xmlns:p14="http://schemas.microsoft.com/office/powerpoint/2010/main" val="212317566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159</a:t>
            </a:fld>
            <a:endParaRPr lang="en-US"/>
          </a:p>
        </p:txBody>
      </p:sp>
    </p:spTree>
    <p:extLst>
      <p:ext uri="{BB962C8B-B14F-4D97-AF65-F5344CB8AC3E}">
        <p14:creationId xmlns:p14="http://schemas.microsoft.com/office/powerpoint/2010/main" val="226854651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160</a:t>
            </a:fld>
            <a:endParaRPr lang="en-US"/>
          </a:p>
        </p:txBody>
      </p:sp>
    </p:spTree>
    <p:extLst>
      <p:ext uri="{BB962C8B-B14F-4D97-AF65-F5344CB8AC3E}">
        <p14:creationId xmlns:p14="http://schemas.microsoft.com/office/powerpoint/2010/main" val="3843589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28</a:t>
            </a:fld>
            <a:endParaRPr lang="en-US"/>
          </a:p>
        </p:txBody>
      </p:sp>
    </p:spTree>
    <p:extLst>
      <p:ext uri="{BB962C8B-B14F-4D97-AF65-F5344CB8AC3E}">
        <p14:creationId xmlns:p14="http://schemas.microsoft.com/office/powerpoint/2010/main" val="111891928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https://techcommunity.microsoft.com/t5/azure-sentinel/best-practices-for-migrating-detection-rules-from-arcsight/ba-p/2216417</a:t>
            </a:r>
          </a:p>
        </p:txBody>
      </p:sp>
      <p:sp>
        <p:nvSpPr>
          <p:cNvPr id="4" name="Slide Number Placeholder 3"/>
          <p:cNvSpPr>
            <a:spLocks noGrp="1"/>
          </p:cNvSpPr>
          <p:nvPr>
            <p:ph type="sldNum" sz="quarter" idx="5"/>
          </p:nvPr>
        </p:nvSpPr>
        <p:spPr/>
        <p:txBody>
          <a:bodyPr/>
          <a:lstStyle/>
          <a:p>
            <a:fld id="{09259B3D-005A-450F-B89F-6A3DD53EE3BF}" type="slidenum">
              <a:rPr lang="en-US" smtClean="0"/>
              <a:t>161</a:t>
            </a:fld>
            <a:endParaRPr lang="en-US"/>
          </a:p>
        </p:txBody>
      </p:sp>
    </p:spTree>
    <p:extLst>
      <p:ext uri="{BB962C8B-B14F-4D97-AF65-F5344CB8AC3E}">
        <p14:creationId xmlns:p14="http://schemas.microsoft.com/office/powerpoint/2010/main" val="135139425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162</a:t>
            </a:fld>
            <a:endParaRPr lang="en-US"/>
          </a:p>
        </p:txBody>
      </p:sp>
    </p:spTree>
    <p:extLst>
      <p:ext uri="{BB962C8B-B14F-4D97-AF65-F5344CB8AC3E}">
        <p14:creationId xmlns:p14="http://schemas.microsoft.com/office/powerpoint/2010/main" val="293305718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163</a:t>
            </a:fld>
            <a:endParaRPr lang="en-US"/>
          </a:p>
        </p:txBody>
      </p:sp>
    </p:spTree>
    <p:extLst>
      <p:ext uri="{BB962C8B-B14F-4D97-AF65-F5344CB8AC3E}">
        <p14:creationId xmlns:p14="http://schemas.microsoft.com/office/powerpoint/2010/main" val="85615908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164</a:t>
            </a:fld>
            <a:endParaRPr lang="en-US"/>
          </a:p>
        </p:txBody>
      </p:sp>
    </p:spTree>
    <p:extLst>
      <p:ext uri="{BB962C8B-B14F-4D97-AF65-F5344CB8AC3E}">
        <p14:creationId xmlns:p14="http://schemas.microsoft.com/office/powerpoint/2010/main" val="101415464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165</a:t>
            </a:fld>
            <a:endParaRPr lang="en-US"/>
          </a:p>
        </p:txBody>
      </p:sp>
    </p:spTree>
    <p:extLst>
      <p:ext uri="{BB962C8B-B14F-4D97-AF65-F5344CB8AC3E}">
        <p14:creationId xmlns:p14="http://schemas.microsoft.com/office/powerpoint/2010/main" val="312554480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https://techcommunity.microsoft.com/t5/azure-sentinel/how-to-export-data-from-splunk-to-azure-sentinel/ba-p/1891237</a:t>
            </a:r>
          </a:p>
        </p:txBody>
      </p:sp>
      <p:sp>
        <p:nvSpPr>
          <p:cNvPr id="4" name="Slide Number Placeholder 3"/>
          <p:cNvSpPr>
            <a:spLocks noGrp="1"/>
          </p:cNvSpPr>
          <p:nvPr>
            <p:ph type="sldNum" sz="quarter" idx="5"/>
          </p:nvPr>
        </p:nvSpPr>
        <p:spPr/>
        <p:txBody>
          <a:bodyPr/>
          <a:lstStyle/>
          <a:p>
            <a:fld id="{09259B3D-005A-450F-B89F-6A3DD53EE3BF}" type="slidenum">
              <a:rPr lang="en-US" smtClean="0"/>
              <a:t>166</a:t>
            </a:fld>
            <a:endParaRPr lang="en-US"/>
          </a:p>
        </p:txBody>
      </p:sp>
    </p:spTree>
    <p:extLst>
      <p:ext uri="{BB962C8B-B14F-4D97-AF65-F5344CB8AC3E}">
        <p14:creationId xmlns:p14="http://schemas.microsoft.com/office/powerpoint/2010/main" val="318266270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167</a:t>
            </a:fld>
            <a:endParaRPr lang="en-US"/>
          </a:p>
        </p:txBody>
      </p:sp>
    </p:spTree>
    <p:extLst>
      <p:ext uri="{BB962C8B-B14F-4D97-AF65-F5344CB8AC3E}">
        <p14:creationId xmlns:p14="http://schemas.microsoft.com/office/powerpoint/2010/main" val="336113853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168</a:t>
            </a:fld>
            <a:endParaRPr lang="en-US"/>
          </a:p>
        </p:txBody>
      </p:sp>
    </p:spTree>
    <p:extLst>
      <p:ext uri="{BB962C8B-B14F-4D97-AF65-F5344CB8AC3E}">
        <p14:creationId xmlns:p14="http://schemas.microsoft.com/office/powerpoint/2010/main" val="393287219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169</a:t>
            </a:fld>
            <a:endParaRPr lang="en-US"/>
          </a:p>
        </p:txBody>
      </p:sp>
    </p:spTree>
    <p:extLst>
      <p:ext uri="{BB962C8B-B14F-4D97-AF65-F5344CB8AC3E}">
        <p14:creationId xmlns:p14="http://schemas.microsoft.com/office/powerpoint/2010/main" val="214175131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171</a:t>
            </a:fld>
            <a:endParaRPr lang="en-US"/>
          </a:p>
        </p:txBody>
      </p:sp>
    </p:spTree>
    <p:extLst>
      <p:ext uri="{BB962C8B-B14F-4D97-AF65-F5344CB8AC3E}">
        <p14:creationId xmlns:p14="http://schemas.microsoft.com/office/powerpoint/2010/main" val="19669059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7/12/2021 6:58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63987823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https://docs.microsoft.com/en-us/rest/api/securityinsights/</a:t>
            </a:r>
          </a:p>
          <a:p>
            <a:endParaRPr lang="en-US" dirty="0"/>
          </a:p>
          <a:p>
            <a:r>
              <a:rPr lang="en-US" dirty="0"/>
              <a:t>https://github.com/Azure/azure-rest-api-specs/tree/master/specification/securityinsights/resource-manager/Microsoft.SecurityInsights</a:t>
            </a:r>
          </a:p>
        </p:txBody>
      </p:sp>
      <p:sp>
        <p:nvSpPr>
          <p:cNvPr id="4" name="Slide Number Placeholder 3"/>
          <p:cNvSpPr>
            <a:spLocks noGrp="1"/>
          </p:cNvSpPr>
          <p:nvPr>
            <p:ph type="sldNum" sz="quarter" idx="5"/>
          </p:nvPr>
        </p:nvSpPr>
        <p:spPr/>
        <p:txBody>
          <a:bodyPr/>
          <a:lstStyle/>
          <a:p>
            <a:fld id="{09259B3D-005A-450F-B89F-6A3DD53EE3BF}" type="slidenum">
              <a:rPr lang="en-US" smtClean="0"/>
              <a:t>172</a:t>
            </a:fld>
            <a:endParaRPr lang="en-US"/>
          </a:p>
        </p:txBody>
      </p:sp>
    </p:spTree>
    <p:extLst>
      <p:ext uri="{BB962C8B-B14F-4D97-AF65-F5344CB8AC3E}">
        <p14:creationId xmlns:p14="http://schemas.microsoft.com/office/powerpoint/2010/main" val="33934125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173</a:t>
            </a:fld>
            <a:endParaRPr lang="en-US"/>
          </a:p>
        </p:txBody>
      </p:sp>
    </p:spTree>
    <p:extLst>
      <p:ext uri="{BB962C8B-B14F-4D97-AF65-F5344CB8AC3E}">
        <p14:creationId xmlns:p14="http://schemas.microsoft.com/office/powerpoint/2010/main" val="268284687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174</a:t>
            </a:fld>
            <a:endParaRPr lang="en-US"/>
          </a:p>
        </p:txBody>
      </p:sp>
    </p:spTree>
    <p:extLst>
      <p:ext uri="{BB962C8B-B14F-4D97-AF65-F5344CB8AC3E}">
        <p14:creationId xmlns:p14="http://schemas.microsoft.com/office/powerpoint/2010/main" val="84537661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175</a:t>
            </a:fld>
            <a:endParaRPr lang="en-US"/>
          </a:p>
        </p:txBody>
      </p:sp>
    </p:spTree>
    <p:extLst>
      <p:ext uri="{BB962C8B-B14F-4D97-AF65-F5344CB8AC3E}">
        <p14:creationId xmlns:p14="http://schemas.microsoft.com/office/powerpoint/2010/main" val="31594229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https://customers.microsoft.com/en-us/story/790006-first-west-credit-union-banking-and-capital-markets-azure-sentinel</a:t>
            </a:r>
          </a:p>
        </p:txBody>
      </p:sp>
      <p:sp>
        <p:nvSpPr>
          <p:cNvPr id="4" name="Slide Number Placeholder 3"/>
          <p:cNvSpPr>
            <a:spLocks noGrp="1"/>
          </p:cNvSpPr>
          <p:nvPr>
            <p:ph type="sldNum" sz="quarter" idx="5"/>
          </p:nvPr>
        </p:nvSpPr>
        <p:spPr/>
        <p:txBody>
          <a:bodyPr/>
          <a:lstStyle/>
          <a:p>
            <a:fld id="{09259B3D-005A-450F-B89F-6A3DD53EE3BF}" type="slidenum">
              <a:rPr lang="en-US" smtClean="0"/>
              <a:t>177</a:t>
            </a:fld>
            <a:endParaRPr lang="en-US"/>
          </a:p>
        </p:txBody>
      </p:sp>
    </p:spTree>
    <p:extLst>
      <p:ext uri="{BB962C8B-B14F-4D97-AF65-F5344CB8AC3E}">
        <p14:creationId xmlns:p14="http://schemas.microsoft.com/office/powerpoint/2010/main" val="322424529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178</a:t>
            </a:fld>
            <a:endParaRPr lang="en-US"/>
          </a:p>
        </p:txBody>
      </p:sp>
    </p:spTree>
    <p:extLst>
      <p:ext uri="{BB962C8B-B14F-4D97-AF65-F5344CB8AC3E}">
        <p14:creationId xmlns:p14="http://schemas.microsoft.com/office/powerpoint/2010/main" val="362775368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179</a:t>
            </a:fld>
            <a:endParaRPr lang="en-US"/>
          </a:p>
        </p:txBody>
      </p:sp>
    </p:spTree>
    <p:extLst>
      <p:ext uri="{BB962C8B-B14F-4D97-AF65-F5344CB8AC3E}">
        <p14:creationId xmlns:p14="http://schemas.microsoft.com/office/powerpoint/2010/main" val="222606804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don’t have the emails.</a:t>
            </a:r>
          </a:p>
          <a:p>
            <a:endParaRPr lang="en-US" dirty="0"/>
          </a:p>
          <a:p>
            <a:r>
              <a:rPr lang="en-US" dirty="0"/>
              <a:t>Register link: https://bit.ly/32qwla3</a:t>
            </a:r>
          </a:p>
          <a:p>
            <a:r>
              <a:rPr lang="en-US" dirty="0"/>
              <a:t>Activation Code: ACTIVATE13799</a:t>
            </a:r>
          </a:p>
        </p:txBody>
      </p:sp>
      <p:sp>
        <p:nvSpPr>
          <p:cNvPr id="4" name="Slide Number Placeholder 3"/>
          <p:cNvSpPr>
            <a:spLocks noGrp="1"/>
          </p:cNvSpPr>
          <p:nvPr>
            <p:ph type="sldNum" sz="quarter" idx="5"/>
          </p:nvPr>
        </p:nvSpPr>
        <p:spPr/>
        <p:txBody>
          <a:bodyPr/>
          <a:lstStyle/>
          <a:p>
            <a:fld id="{09259B3D-005A-450F-B89F-6A3DD53EE3BF}" type="slidenum">
              <a:rPr lang="en-US" smtClean="0"/>
              <a:t>182</a:t>
            </a:fld>
            <a:endParaRPr lang="en-US"/>
          </a:p>
        </p:txBody>
      </p:sp>
    </p:spTree>
    <p:extLst>
      <p:ext uri="{BB962C8B-B14F-4D97-AF65-F5344CB8AC3E}">
        <p14:creationId xmlns:p14="http://schemas.microsoft.com/office/powerpoint/2010/main" val="295864201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7/12/2021 6:58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189</a:t>
            </a:fld>
            <a:endParaRPr lang="en-US"/>
          </a:p>
        </p:txBody>
      </p:sp>
    </p:spTree>
    <p:extLst>
      <p:ext uri="{BB962C8B-B14F-4D97-AF65-F5344CB8AC3E}">
        <p14:creationId xmlns:p14="http://schemas.microsoft.com/office/powerpoint/2010/main" val="360321672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190</a:t>
            </a:fld>
            <a:endParaRPr lang="en-US"/>
          </a:p>
        </p:txBody>
      </p:sp>
    </p:spTree>
    <p:extLst>
      <p:ext uri="{BB962C8B-B14F-4D97-AF65-F5344CB8AC3E}">
        <p14:creationId xmlns:p14="http://schemas.microsoft.com/office/powerpoint/2010/main" val="1577994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30</a:t>
            </a:fld>
            <a:endParaRPr lang="en-US"/>
          </a:p>
        </p:txBody>
      </p:sp>
    </p:spTree>
    <p:extLst>
      <p:ext uri="{BB962C8B-B14F-4D97-AF65-F5344CB8AC3E}">
        <p14:creationId xmlns:p14="http://schemas.microsoft.com/office/powerpoint/2010/main" val="212921576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7/12/2021 6:58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192</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7/12/2021 6:58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7/12/2021 6:58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34</a:t>
            </a:fld>
            <a:endParaRPr lang="en-US"/>
          </a:p>
        </p:txBody>
      </p:sp>
    </p:spTree>
    <p:extLst>
      <p:ext uri="{BB962C8B-B14F-4D97-AF65-F5344CB8AC3E}">
        <p14:creationId xmlns:p14="http://schemas.microsoft.com/office/powerpoint/2010/main" val="3635289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p:txBody>
      </p:sp>
      <p:sp>
        <p:nvSpPr>
          <p:cNvPr id="4" name="Slide Number Placeholder 3"/>
          <p:cNvSpPr>
            <a:spLocks noGrp="1"/>
          </p:cNvSpPr>
          <p:nvPr>
            <p:ph type="sldNum" sz="quarter" idx="5"/>
          </p:nvPr>
        </p:nvSpPr>
        <p:spPr/>
        <p:txBody>
          <a:bodyPr/>
          <a:lstStyle/>
          <a:p>
            <a:fld id="{09259B3D-005A-450F-B89F-6A3DD53EE3BF}" type="slidenum">
              <a:rPr lang="en-US" smtClean="0"/>
              <a:t>35</a:t>
            </a:fld>
            <a:endParaRPr lang="en-US"/>
          </a:p>
        </p:txBody>
      </p:sp>
    </p:spTree>
    <p:extLst>
      <p:ext uri="{BB962C8B-B14F-4D97-AF65-F5344CB8AC3E}">
        <p14:creationId xmlns:p14="http://schemas.microsoft.com/office/powerpoint/2010/main" val="4034213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7/12/2021 6:58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799543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p:txBody>
      </p:sp>
      <p:sp>
        <p:nvSpPr>
          <p:cNvPr id="4" name="Slide Number Placeholder 3"/>
          <p:cNvSpPr>
            <a:spLocks noGrp="1"/>
          </p:cNvSpPr>
          <p:nvPr>
            <p:ph type="sldNum" sz="quarter" idx="5"/>
          </p:nvPr>
        </p:nvSpPr>
        <p:spPr/>
        <p:txBody>
          <a:bodyPr/>
          <a:lstStyle/>
          <a:p>
            <a:fld id="{09259B3D-005A-450F-B89F-6A3DD53EE3BF}" type="slidenum">
              <a:rPr lang="en-US" smtClean="0"/>
              <a:t>36</a:t>
            </a:fld>
            <a:endParaRPr lang="en-US"/>
          </a:p>
        </p:txBody>
      </p:sp>
    </p:spTree>
    <p:extLst>
      <p:ext uri="{BB962C8B-B14F-4D97-AF65-F5344CB8AC3E}">
        <p14:creationId xmlns:p14="http://schemas.microsoft.com/office/powerpoint/2010/main" val="6349777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https://docs.microsoft.com/en-us/azure/security-center/deploy-vulnerability-assessment-vm</a:t>
            </a:r>
          </a:p>
          <a:p>
            <a:endParaRPr lang="en-US" dirty="0"/>
          </a:p>
          <a:p>
            <a:r>
              <a:rPr lang="en-US" dirty="0"/>
              <a:t>https://docs.microsoft.com/en-us/azure/azure-sql/database/sql-database-vulnerability-assessment-rules</a:t>
            </a:r>
          </a:p>
        </p:txBody>
      </p:sp>
      <p:sp>
        <p:nvSpPr>
          <p:cNvPr id="4" name="Slide Number Placeholder 3"/>
          <p:cNvSpPr>
            <a:spLocks noGrp="1"/>
          </p:cNvSpPr>
          <p:nvPr>
            <p:ph type="sldNum" sz="quarter" idx="5"/>
          </p:nvPr>
        </p:nvSpPr>
        <p:spPr/>
        <p:txBody>
          <a:bodyPr/>
          <a:lstStyle/>
          <a:p>
            <a:fld id="{09259B3D-005A-450F-B89F-6A3DD53EE3BF}" type="slidenum">
              <a:rPr lang="en-US" smtClean="0"/>
              <a:t>37</a:t>
            </a:fld>
            <a:endParaRPr lang="en-US"/>
          </a:p>
        </p:txBody>
      </p:sp>
    </p:spTree>
    <p:extLst>
      <p:ext uri="{BB962C8B-B14F-4D97-AF65-F5344CB8AC3E}">
        <p14:creationId xmlns:p14="http://schemas.microsoft.com/office/powerpoint/2010/main" val="35746293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https://docs.microsoft.com/en-us/azure/purview/tutorial-msi-configuration</a:t>
            </a:r>
          </a:p>
        </p:txBody>
      </p:sp>
      <p:sp>
        <p:nvSpPr>
          <p:cNvPr id="4" name="Slide Number Placeholder 3"/>
          <p:cNvSpPr>
            <a:spLocks noGrp="1"/>
          </p:cNvSpPr>
          <p:nvPr>
            <p:ph type="sldNum" sz="quarter" idx="5"/>
          </p:nvPr>
        </p:nvSpPr>
        <p:spPr/>
        <p:txBody>
          <a:bodyPr/>
          <a:lstStyle/>
          <a:p>
            <a:fld id="{09259B3D-005A-450F-B89F-6A3DD53EE3BF}" type="slidenum">
              <a:rPr lang="en-US" smtClean="0"/>
              <a:t>38</a:t>
            </a:fld>
            <a:endParaRPr lang="en-US"/>
          </a:p>
        </p:txBody>
      </p:sp>
    </p:spTree>
    <p:extLst>
      <p:ext uri="{BB962C8B-B14F-4D97-AF65-F5344CB8AC3E}">
        <p14:creationId xmlns:p14="http://schemas.microsoft.com/office/powerpoint/2010/main" val="7265146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40</a:t>
            </a:fld>
            <a:endParaRPr lang="en-US"/>
          </a:p>
        </p:txBody>
      </p:sp>
    </p:spTree>
    <p:extLst>
      <p:ext uri="{BB962C8B-B14F-4D97-AF65-F5344CB8AC3E}">
        <p14:creationId xmlns:p14="http://schemas.microsoft.com/office/powerpoint/2010/main" val="39262988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41</a:t>
            </a:fld>
            <a:endParaRPr lang="en-US"/>
          </a:p>
        </p:txBody>
      </p:sp>
    </p:spTree>
    <p:extLst>
      <p:ext uri="{BB962C8B-B14F-4D97-AF65-F5344CB8AC3E}">
        <p14:creationId xmlns:p14="http://schemas.microsoft.com/office/powerpoint/2010/main" val="39262988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42</a:t>
            </a:fld>
            <a:endParaRPr lang="en-US"/>
          </a:p>
        </p:txBody>
      </p:sp>
    </p:spTree>
    <p:extLst>
      <p:ext uri="{BB962C8B-B14F-4D97-AF65-F5344CB8AC3E}">
        <p14:creationId xmlns:p14="http://schemas.microsoft.com/office/powerpoint/2010/main" val="40342566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7/12/2021 6:58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44</a:t>
            </a:fld>
            <a:endParaRPr lang="en-US"/>
          </a:p>
        </p:txBody>
      </p:sp>
    </p:spTree>
    <p:extLst>
      <p:ext uri="{BB962C8B-B14F-4D97-AF65-F5344CB8AC3E}">
        <p14:creationId xmlns:p14="http://schemas.microsoft.com/office/powerpoint/2010/main" val="11214940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https://docs.microsoft.com/en-us/azure/security-center/alerts-reference#alerts-k8scluster</a:t>
            </a:r>
          </a:p>
          <a:p>
            <a:endParaRPr lang="en-US" dirty="0"/>
          </a:p>
          <a:p>
            <a:r>
              <a:rPr lang="en-US" dirty="0"/>
              <a:t>https://docs.microsoft.com/en-us/azure/security-center/alerts-reference#alerts-containerhost</a:t>
            </a:r>
          </a:p>
        </p:txBody>
      </p:sp>
      <p:sp>
        <p:nvSpPr>
          <p:cNvPr id="4" name="Slide Number Placeholder 3"/>
          <p:cNvSpPr>
            <a:spLocks noGrp="1"/>
          </p:cNvSpPr>
          <p:nvPr>
            <p:ph type="sldNum" sz="quarter" idx="5"/>
          </p:nvPr>
        </p:nvSpPr>
        <p:spPr/>
        <p:txBody>
          <a:bodyPr/>
          <a:lstStyle/>
          <a:p>
            <a:fld id="{09259B3D-005A-450F-B89F-6A3DD53EE3BF}" type="slidenum">
              <a:rPr lang="en-US" smtClean="0"/>
              <a:t>45</a:t>
            </a:fld>
            <a:endParaRPr lang="en-US"/>
          </a:p>
        </p:txBody>
      </p:sp>
    </p:spTree>
    <p:extLst>
      <p:ext uri="{BB962C8B-B14F-4D97-AF65-F5344CB8AC3E}">
        <p14:creationId xmlns:p14="http://schemas.microsoft.com/office/powerpoint/2010/main" val="10514920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https://docs.microsoft.com/en-us/azure/security-center/defender-for-kubernetes-introduction</a:t>
            </a:r>
          </a:p>
        </p:txBody>
      </p:sp>
      <p:sp>
        <p:nvSpPr>
          <p:cNvPr id="4" name="Slide Number Placeholder 3"/>
          <p:cNvSpPr>
            <a:spLocks noGrp="1"/>
          </p:cNvSpPr>
          <p:nvPr>
            <p:ph type="sldNum" sz="quarter" idx="5"/>
          </p:nvPr>
        </p:nvSpPr>
        <p:spPr/>
        <p:txBody>
          <a:bodyPr/>
          <a:lstStyle/>
          <a:p>
            <a:fld id="{09259B3D-005A-450F-B89F-6A3DD53EE3BF}" type="slidenum">
              <a:rPr lang="en-US" smtClean="0"/>
              <a:t>46</a:t>
            </a:fld>
            <a:endParaRPr lang="en-US"/>
          </a:p>
        </p:txBody>
      </p:sp>
    </p:spTree>
    <p:extLst>
      <p:ext uri="{BB962C8B-B14F-4D97-AF65-F5344CB8AC3E}">
        <p14:creationId xmlns:p14="http://schemas.microsoft.com/office/powerpoint/2010/main" val="4155522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a:t>
            </a:fld>
            <a:endParaRPr lang="en-US"/>
          </a:p>
        </p:txBody>
      </p:sp>
    </p:spTree>
    <p:extLst>
      <p:ext uri="{BB962C8B-B14F-4D97-AF65-F5344CB8AC3E}">
        <p14:creationId xmlns:p14="http://schemas.microsoft.com/office/powerpoint/2010/main" val="11593914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https://docs.microsoft.com/en-us/azure/security-center/defender-for-kubernetes-azure-arc?tabs=k8s-deploy-asc%2Ck8s-verify-asc%2Ck8s-remove-arc</a:t>
            </a:r>
          </a:p>
        </p:txBody>
      </p:sp>
      <p:sp>
        <p:nvSpPr>
          <p:cNvPr id="4" name="Slide Number Placeholder 3"/>
          <p:cNvSpPr>
            <a:spLocks noGrp="1"/>
          </p:cNvSpPr>
          <p:nvPr>
            <p:ph type="sldNum" sz="quarter" idx="5"/>
          </p:nvPr>
        </p:nvSpPr>
        <p:spPr/>
        <p:txBody>
          <a:bodyPr/>
          <a:lstStyle/>
          <a:p>
            <a:fld id="{09259B3D-005A-450F-B89F-6A3DD53EE3BF}" type="slidenum">
              <a:rPr lang="en-US" smtClean="0"/>
              <a:t>47</a:t>
            </a:fld>
            <a:endParaRPr lang="en-US"/>
          </a:p>
        </p:txBody>
      </p:sp>
    </p:spTree>
    <p:extLst>
      <p:ext uri="{BB962C8B-B14F-4D97-AF65-F5344CB8AC3E}">
        <p14:creationId xmlns:p14="http://schemas.microsoft.com/office/powerpoint/2010/main" val="8903561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https://docs.microsoft.com/en-us/azure/security-center/defender-for-container-registries-usage</a:t>
            </a:r>
          </a:p>
        </p:txBody>
      </p:sp>
      <p:sp>
        <p:nvSpPr>
          <p:cNvPr id="4" name="Slide Number Placeholder 3"/>
          <p:cNvSpPr>
            <a:spLocks noGrp="1"/>
          </p:cNvSpPr>
          <p:nvPr>
            <p:ph type="sldNum" sz="quarter" idx="5"/>
          </p:nvPr>
        </p:nvSpPr>
        <p:spPr/>
        <p:txBody>
          <a:bodyPr/>
          <a:lstStyle/>
          <a:p>
            <a:fld id="{09259B3D-005A-450F-B89F-6A3DD53EE3BF}" type="slidenum">
              <a:rPr lang="en-US" smtClean="0"/>
              <a:t>48</a:t>
            </a:fld>
            <a:endParaRPr lang="en-US"/>
          </a:p>
        </p:txBody>
      </p:sp>
    </p:spTree>
    <p:extLst>
      <p:ext uri="{BB962C8B-B14F-4D97-AF65-F5344CB8AC3E}">
        <p14:creationId xmlns:p14="http://schemas.microsoft.com/office/powerpoint/2010/main" val="17213059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49</a:t>
            </a:fld>
            <a:endParaRPr lang="en-US"/>
          </a:p>
        </p:txBody>
      </p:sp>
    </p:spTree>
    <p:extLst>
      <p:ext uri="{BB962C8B-B14F-4D97-AF65-F5344CB8AC3E}">
        <p14:creationId xmlns:p14="http://schemas.microsoft.com/office/powerpoint/2010/main" val="18934972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7/12/2021 6:58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23883184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enforcement options are currently available. Adaptive application controls are intended to provide security alerts if any application runs other than the ones you've defined as safe.</a:t>
            </a:r>
          </a:p>
        </p:txBody>
      </p:sp>
      <p:sp>
        <p:nvSpPr>
          <p:cNvPr id="4" name="Slide Number Placeholder 3"/>
          <p:cNvSpPr>
            <a:spLocks noGrp="1"/>
          </p:cNvSpPr>
          <p:nvPr>
            <p:ph type="sldNum" sz="quarter" idx="5"/>
          </p:nvPr>
        </p:nvSpPr>
        <p:spPr/>
        <p:txBody>
          <a:bodyPr/>
          <a:lstStyle/>
          <a:p>
            <a:fld id="{09259B3D-005A-450F-B89F-6A3DD53EE3BF}" type="slidenum">
              <a:rPr lang="en-US" smtClean="0"/>
              <a:t>51</a:t>
            </a:fld>
            <a:endParaRPr lang="en-US"/>
          </a:p>
        </p:txBody>
      </p:sp>
    </p:spTree>
    <p:extLst>
      <p:ext uri="{BB962C8B-B14F-4D97-AF65-F5344CB8AC3E}">
        <p14:creationId xmlns:p14="http://schemas.microsoft.com/office/powerpoint/2010/main" val="28842142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52</a:t>
            </a:fld>
            <a:endParaRPr lang="en-US"/>
          </a:p>
        </p:txBody>
      </p:sp>
    </p:spTree>
    <p:extLst>
      <p:ext uri="{BB962C8B-B14F-4D97-AF65-F5344CB8AC3E}">
        <p14:creationId xmlns:p14="http://schemas.microsoft.com/office/powerpoint/2010/main" val="5137409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53</a:t>
            </a:fld>
            <a:endParaRPr lang="en-US"/>
          </a:p>
        </p:txBody>
      </p:sp>
    </p:spTree>
    <p:extLst>
      <p:ext uri="{BB962C8B-B14F-4D97-AF65-F5344CB8AC3E}">
        <p14:creationId xmlns:p14="http://schemas.microsoft.com/office/powerpoint/2010/main" val="24587997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7/12/2021 6:58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34379875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Ports : 13, 17, 19, 22, 23, 53, 69, 81, 111, 119, 123, 135, 137, 138, 139, 161, 162, 389, 445, 512, 514, 593, 636, 873, 1433, 1434, 1900, 2049, 2301, 2323, 2381, 3268, 3306, 3389, 4333, 5353, 5432, 5555, 5800, 5900, 5900, 5985, 5986, 6379, 6379, 7000, 7001, 7199, 8081, 8089, 8545, 9042, 9160, 9300, 11211, 16379, 26379, 27017, 37215</a:t>
            </a:r>
          </a:p>
        </p:txBody>
      </p:sp>
      <p:sp>
        <p:nvSpPr>
          <p:cNvPr id="4" name="Slide Number Placeholder 3"/>
          <p:cNvSpPr>
            <a:spLocks noGrp="1"/>
          </p:cNvSpPr>
          <p:nvPr>
            <p:ph type="sldNum" sz="quarter" idx="5"/>
          </p:nvPr>
        </p:nvSpPr>
        <p:spPr/>
        <p:txBody>
          <a:bodyPr/>
          <a:lstStyle/>
          <a:p>
            <a:fld id="{09259B3D-005A-450F-B89F-6A3DD53EE3BF}" type="slidenum">
              <a:rPr lang="en-US" smtClean="0"/>
              <a:t>55</a:t>
            </a:fld>
            <a:endParaRPr lang="en-US"/>
          </a:p>
        </p:txBody>
      </p:sp>
    </p:spTree>
    <p:extLst>
      <p:ext uri="{BB962C8B-B14F-4D97-AF65-F5344CB8AC3E}">
        <p14:creationId xmlns:p14="http://schemas.microsoft.com/office/powerpoint/2010/main" val="20565573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7/12/2021 6:58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3189624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a:t>
            </a:fld>
            <a:endParaRPr lang="en-US"/>
          </a:p>
        </p:txBody>
      </p:sp>
    </p:spTree>
    <p:extLst>
      <p:ext uri="{BB962C8B-B14F-4D97-AF65-F5344CB8AC3E}">
        <p14:creationId xmlns:p14="http://schemas.microsoft.com/office/powerpoint/2010/main" val="20792396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57</a:t>
            </a:fld>
            <a:endParaRPr lang="en-US"/>
          </a:p>
        </p:txBody>
      </p:sp>
    </p:spTree>
    <p:extLst>
      <p:ext uri="{BB962C8B-B14F-4D97-AF65-F5344CB8AC3E}">
        <p14:creationId xmlns:p14="http://schemas.microsoft.com/office/powerpoint/2010/main" val="32123296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58</a:t>
            </a:fld>
            <a:endParaRPr lang="en-US"/>
          </a:p>
        </p:txBody>
      </p:sp>
    </p:spTree>
    <p:extLst>
      <p:ext uri="{BB962C8B-B14F-4D97-AF65-F5344CB8AC3E}">
        <p14:creationId xmlns:p14="http://schemas.microsoft.com/office/powerpoint/2010/main" val="9499895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59</a:t>
            </a:fld>
            <a:endParaRPr lang="en-US"/>
          </a:p>
        </p:txBody>
      </p:sp>
    </p:spTree>
    <p:extLst>
      <p:ext uri="{BB962C8B-B14F-4D97-AF65-F5344CB8AC3E}">
        <p14:creationId xmlns:p14="http://schemas.microsoft.com/office/powerpoint/2010/main" val="13365083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7/12/2021 6:58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2862279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61</a:t>
            </a:fld>
            <a:endParaRPr lang="en-US"/>
          </a:p>
        </p:txBody>
      </p:sp>
    </p:spTree>
    <p:extLst>
      <p:ext uri="{BB962C8B-B14F-4D97-AF65-F5344CB8AC3E}">
        <p14:creationId xmlns:p14="http://schemas.microsoft.com/office/powerpoint/2010/main" val="34134197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62</a:t>
            </a:fld>
            <a:endParaRPr lang="en-US"/>
          </a:p>
        </p:txBody>
      </p:sp>
    </p:spTree>
    <p:extLst>
      <p:ext uri="{BB962C8B-B14F-4D97-AF65-F5344CB8AC3E}">
        <p14:creationId xmlns:p14="http://schemas.microsoft.com/office/powerpoint/2010/main" val="15199095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63</a:t>
            </a:fld>
            <a:endParaRPr lang="en-US"/>
          </a:p>
        </p:txBody>
      </p:sp>
    </p:spTree>
    <p:extLst>
      <p:ext uri="{BB962C8B-B14F-4D97-AF65-F5344CB8AC3E}">
        <p14:creationId xmlns:p14="http://schemas.microsoft.com/office/powerpoint/2010/main" val="41560649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64</a:t>
            </a:fld>
            <a:endParaRPr lang="en-US"/>
          </a:p>
        </p:txBody>
      </p:sp>
    </p:spTree>
    <p:extLst>
      <p:ext uri="{BB962C8B-B14F-4D97-AF65-F5344CB8AC3E}">
        <p14:creationId xmlns:p14="http://schemas.microsoft.com/office/powerpoint/2010/main" val="19136080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7/12/2021 6:58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38706319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66</a:t>
            </a:fld>
            <a:endParaRPr lang="en-US"/>
          </a:p>
        </p:txBody>
      </p:sp>
    </p:spTree>
    <p:extLst>
      <p:ext uri="{BB962C8B-B14F-4D97-AF65-F5344CB8AC3E}">
        <p14:creationId xmlns:p14="http://schemas.microsoft.com/office/powerpoint/2010/main" val="588222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7/12/2021 6:58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8274254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67</a:t>
            </a:fld>
            <a:endParaRPr lang="en-US"/>
          </a:p>
        </p:txBody>
      </p:sp>
    </p:spTree>
    <p:extLst>
      <p:ext uri="{BB962C8B-B14F-4D97-AF65-F5344CB8AC3E}">
        <p14:creationId xmlns:p14="http://schemas.microsoft.com/office/powerpoint/2010/main" val="8210121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68</a:t>
            </a:fld>
            <a:endParaRPr lang="en-US"/>
          </a:p>
        </p:txBody>
      </p:sp>
    </p:spTree>
    <p:extLst>
      <p:ext uri="{BB962C8B-B14F-4D97-AF65-F5344CB8AC3E}">
        <p14:creationId xmlns:p14="http://schemas.microsoft.com/office/powerpoint/2010/main" val="34303584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42566750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70</a:t>
            </a:fld>
            <a:endParaRPr lang="en-US"/>
          </a:p>
        </p:txBody>
      </p:sp>
    </p:spTree>
    <p:extLst>
      <p:ext uri="{BB962C8B-B14F-4D97-AF65-F5344CB8AC3E}">
        <p14:creationId xmlns:p14="http://schemas.microsoft.com/office/powerpoint/2010/main" val="3136425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7/12/2021 6:58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21150435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https://docs.microsoft.com/en-us/azure/defender-for-iot/architecture</a:t>
            </a:r>
          </a:p>
        </p:txBody>
      </p:sp>
      <p:sp>
        <p:nvSpPr>
          <p:cNvPr id="4" name="Slide Number Placeholder 3"/>
          <p:cNvSpPr>
            <a:spLocks noGrp="1"/>
          </p:cNvSpPr>
          <p:nvPr>
            <p:ph type="sldNum" sz="quarter" idx="5"/>
          </p:nvPr>
        </p:nvSpPr>
        <p:spPr/>
        <p:txBody>
          <a:bodyPr/>
          <a:lstStyle/>
          <a:p>
            <a:fld id="{09259B3D-005A-450F-B89F-6A3DD53EE3BF}" type="slidenum">
              <a:rPr lang="en-US" smtClean="0"/>
              <a:t>72</a:t>
            </a:fld>
            <a:endParaRPr lang="en-US"/>
          </a:p>
        </p:txBody>
      </p:sp>
    </p:spTree>
    <p:extLst>
      <p:ext uri="{BB962C8B-B14F-4D97-AF65-F5344CB8AC3E}">
        <p14:creationId xmlns:p14="http://schemas.microsoft.com/office/powerpoint/2010/main" val="6719013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https://portal.azure.com/#blade/Microsoft_Azure_IoT_Defender/IoTDefenderDashboard/Getting_Started</a:t>
            </a:r>
          </a:p>
        </p:txBody>
      </p:sp>
      <p:sp>
        <p:nvSpPr>
          <p:cNvPr id="4" name="Slide Number Placeholder 3"/>
          <p:cNvSpPr>
            <a:spLocks noGrp="1"/>
          </p:cNvSpPr>
          <p:nvPr>
            <p:ph type="sldNum" sz="quarter" idx="5"/>
          </p:nvPr>
        </p:nvSpPr>
        <p:spPr/>
        <p:txBody>
          <a:bodyPr/>
          <a:lstStyle/>
          <a:p>
            <a:fld id="{09259B3D-005A-450F-B89F-6A3DD53EE3BF}" type="slidenum">
              <a:rPr lang="en-US" smtClean="0"/>
              <a:t>73</a:t>
            </a:fld>
            <a:endParaRPr lang="en-US"/>
          </a:p>
        </p:txBody>
      </p:sp>
    </p:spTree>
    <p:extLst>
      <p:ext uri="{BB962C8B-B14F-4D97-AF65-F5344CB8AC3E}">
        <p14:creationId xmlns:p14="http://schemas.microsoft.com/office/powerpoint/2010/main" val="35540152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74</a:t>
            </a:fld>
            <a:endParaRPr lang="en-US"/>
          </a:p>
        </p:txBody>
      </p:sp>
    </p:spTree>
    <p:extLst>
      <p:ext uri="{BB962C8B-B14F-4D97-AF65-F5344CB8AC3E}">
        <p14:creationId xmlns:p14="http://schemas.microsoft.com/office/powerpoint/2010/main" val="24299957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75</a:t>
            </a:fld>
            <a:endParaRPr lang="en-US"/>
          </a:p>
        </p:txBody>
      </p:sp>
    </p:spTree>
    <p:extLst>
      <p:ext uri="{BB962C8B-B14F-4D97-AF65-F5344CB8AC3E}">
        <p14:creationId xmlns:p14="http://schemas.microsoft.com/office/powerpoint/2010/main" val="31807002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76</a:t>
            </a:fld>
            <a:endParaRPr lang="en-US"/>
          </a:p>
        </p:txBody>
      </p:sp>
    </p:spTree>
    <p:extLst>
      <p:ext uri="{BB962C8B-B14F-4D97-AF65-F5344CB8AC3E}">
        <p14:creationId xmlns:p14="http://schemas.microsoft.com/office/powerpoint/2010/main" val="1306705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16</a:t>
            </a:fld>
            <a:endParaRPr lang="en-US" dirty="0"/>
          </a:p>
        </p:txBody>
      </p:sp>
    </p:spTree>
    <p:extLst>
      <p:ext uri="{BB962C8B-B14F-4D97-AF65-F5344CB8AC3E}">
        <p14:creationId xmlns:p14="http://schemas.microsoft.com/office/powerpoint/2010/main" val="5419590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77</a:t>
            </a:fld>
            <a:endParaRPr lang="en-US"/>
          </a:p>
        </p:txBody>
      </p:sp>
    </p:spTree>
    <p:extLst>
      <p:ext uri="{BB962C8B-B14F-4D97-AF65-F5344CB8AC3E}">
        <p14:creationId xmlns:p14="http://schemas.microsoft.com/office/powerpoint/2010/main" val="32915592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78</a:t>
            </a:fld>
            <a:endParaRPr lang="en-US"/>
          </a:p>
        </p:txBody>
      </p:sp>
    </p:spTree>
    <p:extLst>
      <p:ext uri="{BB962C8B-B14F-4D97-AF65-F5344CB8AC3E}">
        <p14:creationId xmlns:p14="http://schemas.microsoft.com/office/powerpoint/2010/main" val="5689679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79</a:t>
            </a:fld>
            <a:endParaRPr lang="en-US"/>
          </a:p>
        </p:txBody>
      </p:sp>
    </p:spTree>
    <p:extLst>
      <p:ext uri="{BB962C8B-B14F-4D97-AF65-F5344CB8AC3E}">
        <p14:creationId xmlns:p14="http://schemas.microsoft.com/office/powerpoint/2010/main" val="23221370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80</a:t>
            </a:fld>
            <a:endParaRPr lang="en-US"/>
          </a:p>
        </p:txBody>
      </p:sp>
    </p:spTree>
    <p:extLst>
      <p:ext uri="{BB962C8B-B14F-4D97-AF65-F5344CB8AC3E}">
        <p14:creationId xmlns:p14="http://schemas.microsoft.com/office/powerpoint/2010/main" val="408588130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https://docs.microsoft.com/en-us/azure-sphere/product-overview/what-is-azure-sphere</a:t>
            </a:r>
          </a:p>
        </p:txBody>
      </p:sp>
      <p:sp>
        <p:nvSpPr>
          <p:cNvPr id="4" name="Slide Number Placeholder 3"/>
          <p:cNvSpPr>
            <a:spLocks noGrp="1"/>
          </p:cNvSpPr>
          <p:nvPr>
            <p:ph type="sldNum" sz="quarter" idx="5"/>
          </p:nvPr>
        </p:nvSpPr>
        <p:spPr/>
        <p:txBody>
          <a:bodyPr/>
          <a:lstStyle/>
          <a:p>
            <a:fld id="{09259B3D-005A-450F-B89F-6A3DD53EE3BF}" type="slidenum">
              <a:rPr lang="en-US" smtClean="0"/>
              <a:t>81</a:t>
            </a:fld>
            <a:endParaRPr lang="en-US"/>
          </a:p>
        </p:txBody>
      </p:sp>
    </p:spTree>
    <p:extLst>
      <p:ext uri="{BB962C8B-B14F-4D97-AF65-F5344CB8AC3E}">
        <p14:creationId xmlns:p14="http://schemas.microsoft.com/office/powerpoint/2010/main" val="32615421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https://docs.microsoft.com/en-us/security/benchmark/azure/baselines/iot-hub-security-baseline?toc=/azure/iot-hub/TOC.json</a:t>
            </a:r>
          </a:p>
        </p:txBody>
      </p:sp>
      <p:sp>
        <p:nvSpPr>
          <p:cNvPr id="4" name="Slide Number Placeholder 3"/>
          <p:cNvSpPr>
            <a:spLocks noGrp="1"/>
          </p:cNvSpPr>
          <p:nvPr>
            <p:ph type="sldNum" sz="quarter" idx="5"/>
          </p:nvPr>
        </p:nvSpPr>
        <p:spPr/>
        <p:txBody>
          <a:bodyPr/>
          <a:lstStyle/>
          <a:p>
            <a:fld id="{09259B3D-005A-450F-B89F-6A3DD53EE3BF}" type="slidenum">
              <a:rPr lang="en-US" smtClean="0"/>
              <a:t>82</a:t>
            </a:fld>
            <a:endParaRPr lang="en-US"/>
          </a:p>
        </p:txBody>
      </p:sp>
    </p:spTree>
    <p:extLst>
      <p:ext uri="{BB962C8B-B14F-4D97-AF65-F5344CB8AC3E}">
        <p14:creationId xmlns:p14="http://schemas.microsoft.com/office/powerpoint/2010/main" val="31798464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83</a:t>
            </a:fld>
            <a:endParaRPr lang="en-US"/>
          </a:p>
        </p:txBody>
      </p:sp>
    </p:spTree>
    <p:extLst>
      <p:ext uri="{BB962C8B-B14F-4D97-AF65-F5344CB8AC3E}">
        <p14:creationId xmlns:p14="http://schemas.microsoft.com/office/powerpoint/2010/main" val="37099554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84</a:t>
            </a:fld>
            <a:endParaRPr lang="en-US"/>
          </a:p>
        </p:txBody>
      </p:sp>
    </p:spTree>
    <p:extLst>
      <p:ext uri="{BB962C8B-B14F-4D97-AF65-F5344CB8AC3E}">
        <p14:creationId xmlns:p14="http://schemas.microsoft.com/office/powerpoint/2010/main" val="105025023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https://docs.microsoft.com/en-us/azure/security-center/exempt-resource</a:t>
            </a:r>
          </a:p>
        </p:txBody>
      </p:sp>
      <p:sp>
        <p:nvSpPr>
          <p:cNvPr id="4" name="Slide Number Placeholder 3"/>
          <p:cNvSpPr>
            <a:spLocks noGrp="1"/>
          </p:cNvSpPr>
          <p:nvPr>
            <p:ph type="sldNum" sz="quarter" idx="5"/>
          </p:nvPr>
        </p:nvSpPr>
        <p:spPr/>
        <p:txBody>
          <a:bodyPr/>
          <a:lstStyle/>
          <a:p>
            <a:fld id="{09259B3D-005A-450F-B89F-6A3DD53EE3BF}" type="slidenum">
              <a:rPr lang="en-US" smtClean="0"/>
              <a:t>85</a:t>
            </a:fld>
            <a:endParaRPr lang="en-US"/>
          </a:p>
        </p:txBody>
      </p:sp>
    </p:spTree>
    <p:extLst>
      <p:ext uri="{BB962C8B-B14F-4D97-AF65-F5344CB8AC3E}">
        <p14:creationId xmlns:p14="http://schemas.microsoft.com/office/powerpoint/2010/main" val="285302845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86</a:t>
            </a:fld>
            <a:endParaRPr lang="en-US"/>
          </a:p>
        </p:txBody>
      </p:sp>
    </p:spTree>
    <p:extLst>
      <p:ext uri="{BB962C8B-B14F-4D97-AF65-F5344CB8AC3E}">
        <p14:creationId xmlns:p14="http://schemas.microsoft.com/office/powerpoint/2010/main" val="1817225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17</a:t>
            </a:fld>
            <a:endParaRPr lang="en-US" dirty="0"/>
          </a:p>
        </p:txBody>
      </p:sp>
    </p:spTree>
    <p:extLst>
      <p:ext uri="{BB962C8B-B14F-4D97-AF65-F5344CB8AC3E}">
        <p14:creationId xmlns:p14="http://schemas.microsoft.com/office/powerpoint/2010/main" val="23416840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87</a:t>
            </a:fld>
            <a:endParaRPr lang="en-US"/>
          </a:p>
        </p:txBody>
      </p:sp>
    </p:spTree>
    <p:extLst>
      <p:ext uri="{BB962C8B-B14F-4D97-AF65-F5344CB8AC3E}">
        <p14:creationId xmlns:p14="http://schemas.microsoft.com/office/powerpoint/2010/main" val="4003240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88</a:t>
            </a:fld>
            <a:endParaRPr lang="en-US"/>
          </a:p>
        </p:txBody>
      </p:sp>
    </p:spTree>
    <p:extLst>
      <p:ext uri="{BB962C8B-B14F-4D97-AF65-F5344CB8AC3E}">
        <p14:creationId xmlns:p14="http://schemas.microsoft.com/office/powerpoint/2010/main" val="231274262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89</a:t>
            </a:fld>
            <a:endParaRPr lang="en-US"/>
          </a:p>
        </p:txBody>
      </p:sp>
    </p:spTree>
    <p:extLst>
      <p:ext uri="{BB962C8B-B14F-4D97-AF65-F5344CB8AC3E}">
        <p14:creationId xmlns:p14="http://schemas.microsoft.com/office/powerpoint/2010/main" val="385334563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https://docs.microsoft.com/en-us/rest/api/securitycenter/adaptive-application-controls</a:t>
            </a:r>
          </a:p>
        </p:txBody>
      </p:sp>
      <p:sp>
        <p:nvSpPr>
          <p:cNvPr id="4" name="Slide Number Placeholder 3"/>
          <p:cNvSpPr>
            <a:spLocks noGrp="1"/>
          </p:cNvSpPr>
          <p:nvPr>
            <p:ph type="sldNum" sz="quarter" idx="5"/>
          </p:nvPr>
        </p:nvSpPr>
        <p:spPr/>
        <p:txBody>
          <a:bodyPr/>
          <a:lstStyle/>
          <a:p>
            <a:fld id="{09259B3D-005A-450F-B89F-6A3DD53EE3BF}" type="slidenum">
              <a:rPr lang="en-US" smtClean="0"/>
              <a:t>90</a:t>
            </a:fld>
            <a:endParaRPr lang="en-US"/>
          </a:p>
        </p:txBody>
      </p:sp>
    </p:spTree>
    <p:extLst>
      <p:ext uri="{BB962C8B-B14F-4D97-AF65-F5344CB8AC3E}">
        <p14:creationId xmlns:p14="http://schemas.microsoft.com/office/powerpoint/2010/main" val="26581074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91</a:t>
            </a:fld>
            <a:endParaRPr lang="en-US"/>
          </a:p>
        </p:txBody>
      </p:sp>
    </p:spTree>
    <p:extLst>
      <p:ext uri="{BB962C8B-B14F-4D97-AF65-F5344CB8AC3E}">
        <p14:creationId xmlns:p14="http://schemas.microsoft.com/office/powerpoint/2010/main" val="53045376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92</a:t>
            </a:fld>
            <a:endParaRPr lang="en-US"/>
          </a:p>
        </p:txBody>
      </p:sp>
    </p:spTree>
    <p:extLst>
      <p:ext uri="{BB962C8B-B14F-4D97-AF65-F5344CB8AC3E}">
        <p14:creationId xmlns:p14="http://schemas.microsoft.com/office/powerpoint/2010/main" val="162179316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93</a:t>
            </a:fld>
            <a:endParaRPr lang="en-US"/>
          </a:p>
        </p:txBody>
      </p:sp>
    </p:spTree>
    <p:extLst>
      <p:ext uri="{BB962C8B-B14F-4D97-AF65-F5344CB8AC3E}">
        <p14:creationId xmlns:p14="http://schemas.microsoft.com/office/powerpoint/2010/main" val="32691537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Preview recommendations don't render a resource unhealthy, and they aren't included in the calculations of your secure score. </a:t>
            </a:r>
          </a:p>
          <a:p>
            <a:endParaRPr lang="en-US" dirty="0"/>
          </a:p>
          <a:p>
            <a:r>
              <a:rPr lang="en-US" dirty="0"/>
              <a:t>Remediate them wherever possible, so that when the preview period ends they'll contribute towards your score. </a:t>
            </a:r>
          </a:p>
          <a:p>
            <a:endParaRPr lang="en-US" dirty="0"/>
          </a:p>
          <a:p>
            <a:r>
              <a:rPr lang="en-US" dirty="0"/>
              <a:t>Learn more about how to respond to these recommendations in Remediate recommendations in Azure Security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94</a:t>
            </a:fld>
            <a:endParaRPr lang="en-US"/>
          </a:p>
        </p:txBody>
      </p:sp>
    </p:spTree>
    <p:extLst>
      <p:ext uri="{BB962C8B-B14F-4D97-AF65-F5344CB8AC3E}">
        <p14:creationId xmlns:p14="http://schemas.microsoft.com/office/powerpoint/2010/main" val="155579903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a management group applies its policies to its subscriptions. </a:t>
            </a:r>
          </a:p>
          <a:p>
            <a:endParaRPr lang="en-US" dirty="0"/>
          </a:p>
          <a:p>
            <a:r>
              <a:rPr lang="en-US" dirty="0"/>
              <a:t>Therefore, if you disable a subscription's policy, and the subscription belongs to a management group that still uses the same policy, then you will continue to receive the policy recommendations. </a:t>
            </a:r>
          </a:p>
          <a:p>
            <a:endParaRPr lang="en-US" dirty="0"/>
          </a:p>
          <a:p>
            <a:r>
              <a:rPr lang="en-US" dirty="0"/>
              <a:t>The policy will still be applied from the management level and the recommendations will still be generated.</a:t>
            </a:r>
          </a:p>
        </p:txBody>
      </p:sp>
      <p:sp>
        <p:nvSpPr>
          <p:cNvPr id="4" name="Slide Number Placeholder 3"/>
          <p:cNvSpPr>
            <a:spLocks noGrp="1"/>
          </p:cNvSpPr>
          <p:nvPr>
            <p:ph type="sldNum" sz="quarter" idx="5"/>
          </p:nvPr>
        </p:nvSpPr>
        <p:spPr/>
        <p:txBody>
          <a:bodyPr/>
          <a:lstStyle/>
          <a:p>
            <a:fld id="{09259B3D-005A-450F-B89F-6A3DD53EE3BF}" type="slidenum">
              <a:rPr lang="en-US" smtClean="0"/>
              <a:t>95</a:t>
            </a:fld>
            <a:endParaRPr lang="en-US"/>
          </a:p>
        </p:txBody>
      </p:sp>
    </p:spTree>
    <p:extLst>
      <p:ext uri="{BB962C8B-B14F-4D97-AF65-F5344CB8AC3E}">
        <p14:creationId xmlns:p14="http://schemas.microsoft.com/office/powerpoint/2010/main" val="170885609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https://azure.microsoft.com/en-us/case-studies/?term=azure+security+center</a:t>
            </a:r>
          </a:p>
        </p:txBody>
      </p:sp>
      <p:sp>
        <p:nvSpPr>
          <p:cNvPr id="4" name="Slide Number Placeholder 3"/>
          <p:cNvSpPr>
            <a:spLocks noGrp="1"/>
          </p:cNvSpPr>
          <p:nvPr>
            <p:ph type="sldNum" sz="quarter" idx="5"/>
          </p:nvPr>
        </p:nvSpPr>
        <p:spPr/>
        <p:txBody>
          <a:bodyPr/>
          <a:lstStyle/>
          <a:p>
            <a:fld id="{09259B3D-005A-450F-B89F-6A3DD53EE3BF}" type="slidenum">
              <a:rPr lang="en-US" smtClean="0"/>
              <a:t>96</a:t>
            </a:fld>
            <a:endParaRPr lang="en-US"/>
          </a:p>
        </p:txBody>
      </p:sp>
    </p:spTree>
    <p:extLst>
      <p:ext uri="{BB962C8B-B14F-4D97-AF65-F5344CB8AC3E}">
        <p14:creationId xmlns:p14="http://schemas.microsoft.com/office/powerpoint/2010/main" val="40214918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20</a:t>
            </a:fld>
            <a:endParaRPr lang="en-US"/>
          </a:p>
        </p:txBody>
      </p:sp>
    </p:spTree>
    <p:extLst>
      <p:ext uri="{BB962C8B-B14F-4D97-AF65-F5344CB8AC3E}">
        <p14:creationId xmlns:p14="http://schemas.microsoft.com/office/powerpoint/2010/main" val="30723828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https://customers.microsoft.com/en-us/story/1332078004907432948-ncr-corporation-professional-services-azure-security-center</a:t>
            </a:r>
          </a:p>
        </p:txBody>
      </p:sp>
      <p:sp>
        <p:nvSpPr>
          <p:cNvPr id="4" name="Slide Number Placeholder 3"/>
          <p:cNvSpPr>
            <a:spLocks noGrp="1"/>
          </p:cNvSpPr>
          <p:nvPr>
            <p:ph type="sldNum" sz="quarter" idx="5"/>
          </p:nvPr>
        </p:nvSpPr>
        <p:spPr/>
        <p:txBody>
          <a:bodyPr/>
          <a:lstStyle/>
          <a:p>
            <a:fld id="{09259B3D-005A-450F-B89F-6A3DD53EE3BF}" type="slidenum">
              <a:rPr lang="en-US" smtClean="0"/>
              <a:t>97</a:t>
            </a:fld>
            <a:endParaRPr lang="en-US"/>
          </a:p>
        </p:txBody>
      </p:sp>
    </p:spTree>
    <p:extLst>
      <p:ext uri="{BB962C8B-B14F-4D97-AF65-F5344CB8AC3E}">
        <p14:creationId xmlns:p14="http://schemas.microsoft.com/office/powerpoint/2010/main" val="308444986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98</a:t>
            </a:fld>
            <a:endParaRPr lang="en-US"/>
          </a:p>
        </p:txBody>
      </p:sp>
    </p:spTree>
    <p:extLst>
      <p:ext uri="{BB962C8B-B14F-4D97-AF65-F5344CB8AC3E}">
        <p14:creationId xmlns:p14="http://schemas.microsoft.com/office/powerpoint/2010/main" val="195203761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7/12/2021 6:58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101</a:t>
            </a:fld>
            <a:endParaRPr lang="en-US" dirty="0"/>
          </a:p>
        </p:txBody>
      </p:sp>
    </p:spTree>
    <p:extLst>
      <p:ext uri="{BB962C8B-B14F-4D97-AF65-F5344CB8AC3E}">
        <p14:creationId xmlns:p14="http://schemas.microsoft.com/office/powerpoint/2010/main" val="262205471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102</a:t>
            </a:fld>
            <a:endParaRPr lang="en-US"/>
          </a:p>
        </p:txBody>
      </p:sp>
    </p:spTree>
    <p:extLst>
      <p:ext uri="{BB962C8B-B14F-4D97-AF65-F5344CB8AC3E}">
        <p14:creationId xmlns:p14="http://schemas.microsoft.com/office/powerpoint/2010/main" val="291066857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104</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106</a:t>
            </a:fld>
            <a:endParaRPr lang="en-US"/>
          </a:p>
        </p:txBody>
      </p:sp>
    </p:spTree>
    <p:extLst>
      <p:ext uri="{BB962C8B-B14F-4D97-AF65-F5344CB8AC3E}">
        <p14:creationId xmlns:p14="http://schemas.microsoft.com/office/powerpoint/2010/main" val="18998165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107</a:t>
            </a:fld>
            <a:endParaRPr lang="en-US"/>
          </a:p>
        </p:txBody>
      </p:sp>
    </p:spTree>
    <p:extLst>
      <p:ext uri="{BB962C8B-B14F-4D97-AF65-F5344CB8AC3E}">
        <p14:creationId xmlns:p14="http://schemas.microsoft.com/office/powerpoint/2010/main" val="226575749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113</a:t>
            </a:fld>
            <a:endParaRPr lang="en-US"/>
          </a:p>
        </p:txBody>
      </p:sp>
    </p:spTree>
    <p:extLst>
      <p:ext uri="{BB962C8B-B14F-4D97-AF65-F5344CB8AC3E}">
        <p14:creationId xmlns:p14="http://schemas.microsoft.com/office/powerpoint/2010/main" val="74968495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114</a:t>
            </a:fld>
            <a:endParaRPr lang="en-US"/>
          </a:p>
        </p:txBody>
      </p:sp>
    </p:spTree>
    <p:extLst>
      <p:ext uri="{BB962C8B-B14F-4D97-AF65-F5344CB8AC3E}">
        <p14:creationId xmlns:p14="http://schemas.microsoft.com/office/powerpoint/2010/main" val="3612851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115</a:t>
            </a:fld>
            <a:endParaRPr lang="en-US"/>
          </a:p>
        </p:txBody>
      </p:sp>
    </p:spTree>
    <p:extLst>
      <p:ext uri="{BB962C8B-B14F-4D97-AF65-F5344CB8AC3E}">
        <p14:creationId xmlns:p14="http://schemas.microsoft.com/office/powerpoint/2010/main" val="2634966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22</a:t>
            </a:fld>
            <a:endParaRPr lang="en-US"/>
          </a:p>
        </p:txBody>
      </p:sp>
    </p:spTree>
    <p:extLst>
      <p:ext uri="{BB962C8B-B14F-4D97-AF65-F5344CB8AC3E}">
        <p14:creationId xmlns:p14="http://schemas.microsoft.com/office/powerpoint/2010/main" val="9094481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116</a:t>
            </a:fld>
            <a:endParaRPr lang="en-US"/>
          </a:p>
        </p:txBody>
      </p:sp>
    </p:spTree>
    <p:extLst>
      <p:ext uri="{BB962C8B-B14F-4D97-AF65-F5344CB8AC3E}">
        <p14:creationId xmlns:p14="http://schemas.microsoft.com/office/powerpoint/2010/main" val="38886004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117</a:t>
            </a:fld>
            <a:endParaRPr lang="en-US"/>
          </a:p>
        </p:txBody>
      </p:sp>
    </p:spTree>
    <p:extLst>
      <p:ext uri="{BB962C8B-B14F-4D97-AF65-F5344CB8AC3E}">
        <p14:creationId xmlns:p14="http://schemas.microsoft.com/office/powerpoint/2010/main" val="71191601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118</a:t>
            </a:fld>
            <a:endParaRPr lang="en-US"/>
          </a:p>
        </p:txBody>
      </p:sp>
    </p:spTree>
    <p:extLst>
      <p:ext uri="{BB962C8B-B14F-4D97-AF65-F5344CB8AC3E}">
        <p14:creationId xmlns:p14="http://schemas.microsoft.com/office/powerpoint/2010/main" val="418420599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119</a:t>
            </a:fld>
            <a:endParaRPr lang="en-US"/>
          </a:p>
        </p:txBody>
      </p:sp>
    </p:spTree>
    <p:extLst>
      <p:ext uri="{BB962C8B-B14F-4D97-AF65-F5344CB8AC3E}">
        <p14:creationId xmlns:p14="http://schemas.microsoft.com/office/powerpoint/2010/main" val="110054391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Incidents in Azure Sentinel can contain a maximum of 150 alerts. Microsoft 365 Defender incidents can have more than this. If a Microsoft 365 Defender incident with more than 150 alerts is synchronized to Azure Sentinel, the Sentinel incident will show as having “150+” alerts and will provide a link to the parallel incident in Microsoft 365 Defender where you will see the full set of alerts.</a:t>
            </a:r>
          </a:p>
          <a:p>
            <a:endParaRPr lang="en-US" dirty="0"/>
          </a:p>
          <a:p>
            <a:r>
              <a:rPr lang="en-US" dirty="0"/>
              <a:t>https://docs.microsoft.com/en-us/azure/sentinel/microsoft-365-defender-sentinel-integration?view=o365-worldwide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120</a:t>
            </a:fld>
            <a:endParaRPr lang="en-US"/>
          </a:p>
        </p:txBody>
      </p:sp>
    </p:spTree>
    <p:extLst>
      <p:ext uri="{BB962C8B-B14F-4D97-AF65-F5344CB8AC3E}">
        <p14:creationId xmlns:p14="http://schemas.microsoft.com/office/powerpoint/2010/main" val="87817178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121</a:t>
            </a:fld>
            <a:endParaRPr lang="en-US"/>
          </a:p>
        </p:txBody>
      </p:sp>
    </p:spTree>
    <p:extLst>
      <p:ext uri="{BB962C8B-B14F-4D97-AF65-F5344CB8AC3E}">
        <p14:creationId xmlns:p14="http://schemas.microsoft.com/office/powerpoint/2010/main" val="143488836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https://docs.microsoft.com/en-us/azure/sentinel/hunting</a:t>
            </a:r>
          </a:p>
          <a:p>
            <a:endParaRPr lang="en-US" dirty="0"/>
          </a:p>
          <a:p>
            <a:r>
              <a:rPr lang="en-US" dirty="0"/>
              <a:t>https://github.com/Azure/Azure-Sentinel/tree/master/Hunting%20Queries</a:t>
            </a:r>
          </a:p>
        </p:txBody>
      </p:sp>
      <p:sp>
        <p:nvSpPr>
          <p:cNvPr id="4" name="Slide Number Placeholder 3"/>
          <p:cNvSpPr>
            <a:spLocks noGrp="1"/>
          </p:cNvSpPr>
          <p:nvPr>
            <p:ph type="sldNum" sz="quarter" idx="5"/>
          </p:nvPr>
        </p:nvSpPr>
        <p:spPr/>
        <p:txBody>
          <a:bodyPr/>
          <a:lstStyle/>
          <a:p>
            <a:fld id="{09259B3D-005A-450F-B89F-6A3DD53EE3BF}" type="slidenum">
              <a:rPr lang="en-US" smtClean="0"/>
              <a:t>122</a:t>
            </a:fld>
            <a:endParaRPr lang="en-US"/>
          </a:p>
        </p:txBody>
      </p:sp>
    </p:spTree>
    <p:extLst>
      <p:ext uri="{BB962C8B-B14F-4D97-AF65-F5344CB8AC3E}">
        <p14:creationId xmlns:p14="http://schemas.microsoft.com/office/powerpoint/2010/main" val="239085890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123</a:t>
            </a:fld>
            <a:endParaRPr lang="en-US"/>
          </a:p>
        </p:txBody>
      </p:sp>
    </p:spTree>
    <p:extLst>
      <p:ext uri="{BB962C8B-B14F-4D97-AF65-F5344CB8AC3E}">
        <p14:creationId xmlns:p14="http://schemas.microsoft.com/office/powerpoint/2010/main" val="210907899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Notebooks in Azure Sentinel are based on </a:t>
            </a:r>
            <a:r>
              <a:rPr lang="en-US" dirty="0" err="1"/>
              <a:t>Jupyter</a:t>
            </a:r>
            <a:r>
              <a:rPr lang="en-US" dirty="0"/>
              <a:t> notebooks based on Julia Python and R languages.</a:t>
            </a:r>
          </a:p>
        </p:txBody>
      </p:sp>
      <p:sp>
        <p:nvSpPr>
          <p:cNvPr id="4" name="Slide Number Placeholder 3"/>
          <p:cNvSpPr>
            <a:spLocks noGrp="1"/>
          </p:cNvSpPr>
          <p:nvPr>
            <p:ph type="sldNum" sz="quarter" idx="5"/>
          </p:nvPr>
        </p:nvSpPr>
        <p:spPr/>
        <p:txBody>
          <a:bodyPr/>
          <a:lstStyle/>
          <a:p>
            <a:fld id="{09259B3D-005A-450F-B89F-6A3DD53EE3BF}" type="slidenum">
              <a:rPr lang="en-US" smtClean="0"/>
              <a:t>124</a:t>
            </a:fld>
            <a:endParaRPr lang="en-US"/>
          </a:p>
        </p:txBody>
      </p:sp>
    </p:spTree>
    <p:extLst>
      <p:ext uri="{BB962C8B-B14F-4D97-AF65-F5344CB8AC3E}">
        <p14:creationId xmlns:p14="http://schemas.microsoft.com/office/powerpoint/2010/main" val="366400393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125</a:t>
            </a:fld>
            <a:endParaRPr lang="en-US"/>
          </a:p>
        </p:txBody>
      </p:sp>
    </p:spTree>
    <p:extLst>
      <p:ext uri="{BB962C8B-B14F-4D97-AF65-F5344CB8AC3E}">
        <p14:creationId xmlns:p14="http://schemas.microsoft.com/office/powerpoint/2010/main" val="12574913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1480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A0-9F24-45BF-B389-F6478DB45CE3}"/>
              </a:ext>
            </a:extLst>
          </p:cNvPr>
          <p:cNvSpPr>
            <a:spLocks noGrp="1"/>
          </p:cNvSpPr>
          <p:nvPr>
            <p:ph type="ctrTitle"/>
          </p:nvPr>
        </p:nvSpPr>
        <p:spPr>
          <a:xfrm>
            <a:off x="1524000" y="1028700"/>
            <a:ext cx="9144000" cy="2481263"/>
          </a:xfrm>
        </p:spPr>
        <p:txBody>
          <a:bodyPr anchor="b">
            <a:normAutofit/>
          </a:bodyPr>
          <a:lstStyle>
            <a:lvl1pPr algn="ctr">
              <a:lnSpc>
                <a:spcPct val="100000"/>
              </a:lnSpc>
              <a:defRPr sz="4000" spc="750" baseline="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13D85EF-076F-4C35-862A-BAFF685DD6B5}"/>
              </a:ext>
            </a:extLst>
          </p:cNvPr>
          <p:cNvSpPr>
            <a:spLocks noGrp="1"/>
          </p:cNvSpPr>
          <p:nvPr>
            <p:ph type="subTitle" idx="1"/>
          </p:nvPr>
        </p:nvSpPr>
        <p:spPr>
          <a:xfrm>
            <a:off x="1524000" y="3824376"/>
            <a:ext cx="9144000" cy="1433423"/>
          </a:xfrm>
        </p:spPr>
        <p:txBody>
          <a:bodyPr>
            <a:normAutofit/>
          </a:bodyPr>
          <a:lstStyle>
            <a:lvl1pPr marL="0" indent="0" algn="ctr">
              <a:lnSpc>
                <a:spcPct val="15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AE221EC-BF54-4DDD-8900-F2027CDAD35C}"/>
              </a:ext>
            </a:extLst>
          </p:cNvPr>
          <p:cNvSpPr>
            <a:spLocks noGrp="1"/>
          </p:cNvSpPr>
          <p:nvPr>
            <p:ph type="dt" sz="half" idx="10"/>
          </p:nvPr>
        </p:nvSpPr>
        <p:spPr/>
        <p:txBody>
          <a:bodyPr/>
          <a:lstStyle/>
          <a:p>
            <a:fld id="{D4A213A3-10E9-421F-81BE-56E0786AB515}" type="datetime2">
              <a:rPr lang="en-US" smtClean="0"/>
              <a:t>Monday, July 12, 2021</a:t>
            </a:fld>
            <a:endParaRPr lang="en-US"/>
          </a:p>
        </p:txBody>
      </p:sp>
      <p:sp>
        <p:nvSpPr>
          <p:cNvPr id="5" name="Footer Placeholder 4">
            <a:extLst>
              <a:ext uri="{FF2B5EF4-FFF2-40B4-BE49-F238E27FC236}">
                <a16:creationId xmlns:a16="http://schemas.microsoft.com/office/drawing/2014/main" id="{7CD5AB69-7069-48FB-8925-F2BA84129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9C32A-F7A5-4E3B-A28F-09C82341EB2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009979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99D7-1EE5-4262-9359-A0E2B733116C}"/>
              </a:ext>
            </a:extLst>
          </p:cNvPr>
          <p:cNvSpPr>
            <a:spLocks noGrp="1"/>
          </p:cNvSpPr>
          <p:nvPr>
            <p:ph type="title"/>
          </p:nvPr>
        </p:nvSpPr>
        <p:spPr>
          <a:xfrm>
            <a:off x="1371600" y="793080"/>
            <a:ext cx="10240903" cy="123348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B3DA1C5-272A-45C2-A11A-E7769A27D32F}"/>
              </a:ext>
            </a:extLst>
          </p:cNvPr>
          <p:cNvSpPr>
            <a:spLocks noGrp="1"/>
          </p:cNvSpPr>
          <p:nvPr>
            <p:ph idx="1"/>
          </p:nvPr>
        </p:nvSpPr>
        <p:spPr>
          <a:xfrm>
            <a:off x="1371600" y="2114939"/>
            <a:ext cx="10240903" cy="395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D63DA15-1EAB-4524-9BB7-8A7DA82A20AD}"/>
              </a:ext>
            </a:extLst>
          </p:cNvPr>
          <p:cNvSpPr>
            <a:spLocks noGrp="1"/>
          </p:cNvSpPr>
          <p:nvPr>
            <p:ph type="dt" sz="half" idx="10"/>
          </p:nvPr>
        </p:nvSpPr>
        <p:spPr/>
        <p:txBody>
          <a:bodyPr/>
          <a:lstStyle/>
          <a:p>
            <a:fld id="{6B12B50C-7EEE-46CD-BAF7-BBC4026D959A}" type="datetime2">
              <a:rPr lang="en-US" smtClean="0"/>
              <a:t>Monday, July 12, 2021</a:t>
            </a:fld>
            <a:endParaRPr lang="en-US"/>
          </a:p>
        </p:txBody>
      </p:sp>
      <p:sp>
        <p:nvSpPr>
          <p:cNvPr id="5" name="Footer Placeholder 4">
            <a:extLst>
              <a:ext uri="{FF2B5EF4-FFF2-40B4-BE49-F238E27FC236}">
                <a16:creationId xmlns:a16="http://schemas.microsoft.com/office/drawing/2014/main" id="{A1EB93B9-7818-489D-AFFB-B6EAD27FF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28D36-894E-4FCB-B8BB-84DE89949B2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254670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64F1-5687-421F-B3DF-BA3C8DADC0E6}"/>
              </a:ext>
            </a:extLst>
          </p:cNvPr>
          <p:cNvSpPr>
            <a:spLocks noGrp="1"/>
          </p:cNvSpPr>
          <p:nvPr>
            <p:ph type="title"/>
          </p:nvPr>
        </p:nvSpPr>
        <p:spPr>
          <a:xfrm>
            <a:off x="1380930" y="1709738"/>
            <a:ext cx="9966519" cy="2852737"/>
          </a:xfrm>
        </p:spPr>
        <p:txBody>
          <a:bodyPr anchor="b">
            <a:normAutofit/>
          </a:bodyPr>
          <a:lstStyle>
            <a:lvl1pPr>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DBB876-5FD9-4964-BD37-6F05DAEBE325}"/>
              </a:ext>
            </a:extLst>
          </p:cNvPr>
          <p:cNvSpPr>
            <a:spLocks noGrp="1"/>
          </p:cNvSpPr>
          <p:nvPr>
            <p:ph type="body" idx="1" hasCustomPrompt="1"/>
          </p:nvPr>
        </p:nvSpPr>
        <p:spPr>
          <a:xfrm>
            <a:off x="1380930" y="4976327"/>
            <a:ext cx="9966520" cy="1113323"/>
          </a:xfrm>
        </p:spPr>
        <p:txBody>
          <a:bodyPr>
            <a:normAutofit/>
          </a:bodyPr>
          <a:lstStyle>
            <a:lvl1pPr marL="0" indent="0">
              <a:buNone/>
              <a:defRPr sz="12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75EA80A-FCDD-4009-9A1F-8B54817869DC}"/>
              </a:ext>
            </a:extLst>
          </p:cNvPr>
          <p:cNvSpPr>
            <a:spLocks noGrp="1"/>
          </p:cNvSpPr>
          <p:nvPr>
            <p:ph type="dt" sz="half" idx="10"/>
          </p:nvPr>
        </p:nvSpPr>
        <p:spPr/>
        <p:txBody>
          <a:bodyPr/>
          <a:lstStyle/>
          <a:p>
            <a:fld id="{8D4211C4-AE09-4254-A5E3-6DA9B099C971}" type="datetime2">
              <a:rPr lang="en-US" smtClean="0"/>
              <a:t>Monday, July 12, 2021</a:t>
            </a:fld>
            <a:endParaRPr lang="en-US"/>
          </a:p>
        </p:txBody>
      </p:sp>
      <p:sp>
        <p:nvSpPr>
          <p:cNvPr id="5" name="Footer Placeholder 4">
            <a:extLst>
              <a:ext uri="{FF2B5EF4-FFF2-40B4-BE49-F238E27FC236}">
                <a16:creationId xmlns:a16="http://schemas.microsoft.com/office/drawing/2014/main" id="{EA4A3422-56D9-4942-BC63-831AED91F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4B42A-AC2C-4FD8-AD0D-BECDD3846D3A}"/>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96889821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DAF1-8359-4A0F-91B3-03E77C670543}"/>
              </a:ext>
            </a:extLst>
          </p:cNvPr>
          <p:cNvSpPr>
            <a:spLocks noGrp="1"/>
          </p:cNvSpPr>
          <p:nvPr>
            <p:ph type="title"/>
          </p:nvPr>
        </p:nvSpPr>
        <p:spPr>
          <a:xfrm>
            <a:off x="1044054" y="457200"/>
            <a:ext cx="10309745" cy="1233488"/>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21E3D3-6B33-4CA0-B06B-A8BB05CAB3C4}"/>
              </a:ext>
            </a:extLst>
          </p:cNvPr>
          <p:cNvSpPr>
            <a:spLocks noGrp="1"/>
          </p:cNvSpPr>
          <p:nvPr>
            <p:ph sz="half" idx="1"/>
          </p:nvPr>
        </p:nvSpPr>
        <p:spPr>
          <a:xfrm>
            <a:off x="1044054" y="1996141"/>
            <a:ext cx="4975746"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629C334-815D-47FD-A9B5-E871E28641C9}"/>
              </a:ext>
            </a:extLst>
          </p:cNvPr>
          <p:cNvSpPr>
            <a:spLocks noGrp="1"/>
          </p:cNvSpPr>
          <p:nvPr>
            <p:ph sz="half" idx="2"/>
          </p:nvPr>
        </p:nvSpPr>
        <p:spPr>
          <a:xfrm>
            <a:off x="6172200" y="1996141"/>
            <a:ext cx="5181600"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97975F2-7A90-4820-B90F-D28E31A35EB8}"/>
              </a:ext>
            </a:extLst>
          </p:cNvPr>
          <p:cNvSpPr>
            <a:spLocks noGrp="1"/>
          </p:cNvSpPr>
          <p:nvPr>
            <p:ph type="dt" sz="half" idx="10"/>
          </p:nvPr>
        </p:nvSpPr>
        <p:spPr/>
        <p:txBody>
          <a:bodyPr/>
          <a:lstStyle/>
          <a:p>
            <a:fld id="{681742C3-E082-4760-93B2-E209268DD00C}" type="datetime2">
              <a:rPr lang="en-US" smtClean="0"/>
              <a:t>Monday, July 12, 2021</a:t>
            </a:fld>
            <a:endParaRPr lang="en-US"/>
          </a:p>
        </p:txBody>
      </p:sp>
      <p:sp>
        <p:nvSpPr>
          <p:cNvPr id="6" name="Footer Placeholder 5">
            <a:extLst>
              <a:ext uri="{FF2B5EF4-FFF2-40B4-BE49-F238E27FC236}">
                <a16:creationId xmlns:a16="http://schemas.microsoft.com/office/drawing/2014/main" id="{823CFAD5-8AF8-4610-8324-85AA062E27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08CC8-C46E-4A10-8A83-7A251067EA6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31694169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2B8-F9D9-4F53-A4A6-F12EB5F12846}"/>
              </a:ext>
            </a:extLst>
          </p:cNvPr>
          <p:cNvSpPr>
            <a:spLocks noGrp="1"/>
          </p:cNvSpPr>
          <p:nvPr>
            <p:ph type="title"/>
          </p:nvPr>
        </p:nvSpPr>
        <p:spPr>
          <a:xfrm>
            <a:off x="1368490" y="457200"/>
            <a:ext cx="9986898" cy="1233488"/>
          </a:xfrm>
        </p:spPr>
        <p:txBody>
          <a:bodyPr>
            <a:normAutofit/>
          </a:bodyPr>
          <a:lstStyle>
            <a:lvl1pP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F070CA-85E9-47C7-8564-FFA1AE34B9E5}"/>
              </a:ext>
            </a:extLst>
          </p:cNvPr>
          <p:cNvSpPr>
            <a:spLocks noGrp="1"/>
          </p:cNvSpPr>
          <p:nvPr>
            <p:ph type="body" idx="1"/>
          </p:nvPr>
        </p:nvSpPr>
        <p:spPr>
          <a:xfrm>
            <a:off x="1368490" y="1681163"/>
            <a:ext cx="462908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8D4B1-41B3-4BF5-9076-A16984A81FF1}"/>
              </a:ext>
            </a:extLst>
          </p:cNvPr>
          <p:cNvSpPr>
            <a:spLocks noGrp="1"/>
          </p:cNvSpPr>
          <p:nvPr>
            <p:ph sz="half" idx="2"/>
          </p:nvPr>
        </p:nvSpPr>
        <p:spPr>
          <a:xfrm>
            <a:off x="1368490" y="2505075"/>
            <a:ext cx="462908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E6A38DC-A016-4CFD-AC19-F24A9E062022}"/>
              </a:ext>
            </a:extLst>
          </p:cNvPr>
          <p:cNvSpPr>
            <a:spLocks noGrp="1"/>
          </p:cNvSpPr>
          <p:nvPr>
            <p:ph type="body" sz="quarter" idx="3"/>
          </p:nvPr>
        </p:nvSpPr>
        <p:spPr>
          <a:xfrm>
            <a:off x="6344816" y="1681163"/>
            <a:ext cx="50105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930FA-8C00-42AB-B2D1-FE4E4BDB3C6E}"/>
              </a:ext>
            </a:extLst>
          </p:cNvPr>
          <p:cNvSpPr>
            <a:spLocks noGrp="1"/>
          </p:cNvSpPr>
          <p:nvPr>
            <p:ph sz="quarter" idx="4"/>
          </p:nvPr>
        </p:nvSpPr>
        <p:spPr>
          <a:xfrm>
            <a:off x="6344814" y="2505075"/>
            <a:ext cx="50105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18B698E-FAE5-4F2C-AE0E-4FD281E8F30E}"/>
              </a:ext>
            </a:extLst>
          </p:cNvPr>
          <p:cNvSpPr>
            <a:spLocks noGrp="1"/>
          </p:cNvSpPr>
          <p:nvPr>
            <p:ph type="dt" sz="half" idx="10"/>
          </p:nvPr>
        </p:nvSpPr>
        <p:spPr/>
        <p:txBody>
          <a:bodyPr/>
          <a:lstStyle/>
          <a:p>
            <a:fld id="{3B6FC950-F824-48B9-B984-CAEE265865E5}" type="datetime2">
              <a:rPr lang="en-US" smtClean="0"/>
              <a:t>Monday, July 12, 2021</a:t>
            </a:fld>
            <a:endParaRPr lang="en-US"/>
          </a:p>
        </p:txBody>
      </p:sp>
      <p:sp>
        <p:nvSpPr>
          <p:cNvPr id="8" name="Footer Placeholder 7">
            <a:extLst>
              <a:ext uri="{FF2B5EF4-FFF2-40B4-BE49-F238E27FC236}">
                <a16:creationId xmlns:a16="http://schemas.microsoft.com/office/drawing/2014/main" id="{B5C4BB6C-CAA4-4EA8-8EA1-65ADE056F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B6A12-0532-47CA-B070-232141CC1064}"/>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1017606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8FA1-831E-4AD6-B0D1-BA85E67A5032}"/>
              </a:ext>
            </a:extLst>
          </p:cNvPr>
          <p:cNvSpPr>
            <a:spLocks noGrp="1"/>
          </p:cNvSpPr>
          <p:nvPr>
            <p:ph type="title"/>
          </p:nvPr>
        </p:nvSpPr>
        <p:spPr>
          <a:xfrm>
            <a:off x="1371599" y="457200"/>
            <a:ext cx="9982199" cy="1233488"/>
          </a:xfrm>
        </p:spPr>
        <p:txBody>
          <a:bodyPr>
            <a:normAutofit/>
          </a:bodyPr>
          <a:lstStyle>
            <a:lvl1pPr>
              <a:defRPr sz="3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CE94142-C469-4B0E-8C01-C64BA28F52D2}"/>
              </a:ext>
            </a:extLst>
          </p:cNvPr>
          <p:cNvSpPr>
            <a:spLocks noGrp="1"/>
          </p:cNvSpPr>
          <p:nvPr>
            <p:ph type="dt" sz="half" idx="10"/>
          </p:nvPr>
        </p:nvSpPr>
        <p:spPr/>
        <p:txBody>
          <a:bodyPr/>
          <a:lstStyle/>
          <a:p>
            <a:fld id="{BC8E3A0F-68E7-4D17-BB84-ED1BA4F6AC6B}" type="datetime2">
              <a:rPr lang="en-US" smtClean="0"/>
              <a:t>Monday, July 12, 2021</a:t>
            </a:fld>
            <a:endParaRPr lang="en-US"/>
          </a:p>
        </p:txBody>
      </p:sp>
      <p:sp>
        <p:nvSpPr>
          <p:cNvPr id="4" name="Footer Placeholder 3">
            <a:extLst>
              <a:ext uri="{FF2B5EF4-FFF2-40B4-BE49-F238E27FC236}">
                <a16:creationId xmlns:a16="http://schemas.microsoft.com/office/drawing/2014/main" id="{02AAFCE6-5C7E-438F-8D4A-21E155681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ACFD88-63EA-427F-978C-B7844D1A5E3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14087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fld id="{EDB7BC4F-EDA1-4BA2-BFF3-FE5B31CCB58B}" type="datetime2">
              <a:rPr lang="en-US" smtClean="0"/>
              <a:t>Monday, July 12, 2021</a:t>
            </a:fld>
            <a:endParaRPr lang="en-US"/>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08765875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32BE-C4E5-4F12-AB53-EBEF2B76B251}"/>
              </a:ext>
            </a:extLst>
          </p:cNvPr>
          <p:cNvSpPr>
            <a:spLocks noGrp="1"/>
          </p:cNvSpPr>
          <p:nvPr>
            <p:ph type="title"/>
          </p:nvPr>
        </p:nvSpPr>
        <p:spPr>
          <a:xfrm>
            <a:off x="1318755" y="457200"/>
            <a:ext cx="3932237" cy="1921434"/>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FAE7F57-4ABF-4BA4-A892-38857A02F60D}"/>
              </a:ext>
            </a:extLst>
          </p:cNvPr>
          <p:cNvSpPr>
            <a:spLocks noGrp="1"/>
          </p:cNvSpPr>
          <p:nvPr>
            <p:ph idx="1"/>
          </p:nvPr>
        </p:nvSpPr>
        <p:spPr>
          <a:xfrm>
            <a:off x="5648130" y="987425"/>
            <a:ext cx="5707257"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2E444-E5BD-443F-AB83-84D7CE0AB768}"/>
              </a:ext>
            </a:extLst>
          </p:cNvPr>
          <p:cNvSpPr>
            <a:spLocks noGrp="1"/>
          </p:cNvSpPr>
          <p:nvPr>
            <p:ph type="body" sz="half" idx="2"/>
          </p:nvPr>
        </p:nvSpPr>
        <p:spPr>
          <a:xfrm>
            <a:off x="1318755" y="2799184"/>
            <a:ext cx="3932237" cy="306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998A4-FD2F-4126-99C5-E2063AE02482}"/>
              </a:ext>
            </a:extLst>
          </p:cNvPr>
          <p:cNvSpPr>
            <a:spLocks noGrp="1"/>
          </p:cNvSpPr>
          <p:nvPr>
            <p:ph type="dt" sz="half" idx="10"/>
          </p:nvPr>
        </p:nvSpPr>
        <p:spPr/>
        <p:txBody>
          <a:bodyPr/>
          <a:lstStyle/>
          <a:p>
            <a:fld id="{3AAE694C-1394-4838-A564-7380835C2E77}" type="datetime2">
              <a:rPr lang="en-US" smtClean="0"/>
              <a:t>Monday, July 12, 2021</a:t>
            </a:fld>
            <a:endParaRPr lang="en-US"/>
          </a:p>
        </p:txBody>
      </p:sp>
      <p:sp>
        <p:nvSpPr>
          <p:cNvPr id="6" name="Footer Placeholder 5">
            <a:extLst>
              <a:ext uri="{FF2B5EF4-FFF2-40B4-BE49-F238E27FC236}">
                <a16:creationId xmlns:a16="http://schemas.microsoft.com/office/drawing/2014/main" id="{E96457D3-F808-4DB2-9C9C-B185E71F2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1BC9B-21D1-4D2D-B02E-C887A02CA37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61877748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3EC2-2D8C-4E8D-8CC7-9676480146E2}"/>
              </a:ext>
            </a:extLst>
          </p:cNvPr>
          <p:cNvSpPr>
            <a:spLocks noGrp="1"/>
          </p:cNvSpPr>
          <p:nvPr>
            <p:ph type="title"/>
          </p:nvPr>
        </p:nvSpPr>
        <p:spPr>
          <a:xfrm>
            <a:off x="1378966" y="681135"/>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66AF89-5FBD-43DD-958D-A5C608AE2E2C}"/>
              </a:ext>
            </a:extLst>
          </p:cNvPr>
          <p:cNvSpPr>
            <a:spLocks noGrp="1"/>
          </p:cNvSpPr>
          <p:nvPr>
            <p:ph type="pic" idx="1"/>
          </p:nvPr>
        </p:nvSpPr>
        <p:spPr>
          <a:xfrm>
            <a:off x="5834742" y="858417"/>
            <a:ext cx="5520645" cy="50026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770A545-2CE6-48C4-A725-EF68A3F1BFCB}"/>
              </a:ext>
            </a:extLst>
          </p:cNvPr>
          <p:cNvSpPr>
            <a:spLocks noGrp="1"/>
          </p:cNvSpPr>
          <p:nvPr>
            <p:ph type="body" sz="half" idx="2"/>
          </p:nvPr>
        </p:nvSpPr>
        <p:spPr>
          <a:xfrm>
            <a:off x="1378966" y="2281335"/>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466B2-6FE6-4352-BBF9-84BCD946C28B}"/>
              </a:ext>
            </a:extLst>
          </p:cNvPr>
          <p:cNvSpPr>
            <a:spLocks noGrp="1"/>
          </p:cNvSpPr>
          <p:nvPr>
            <p:ph type="dt" sz="half" idx="10"/>
          </p:nvPr>
        </p:nvSpPr>
        <p:spPr/>
        <p:txBody>
          <a:bodyPr/>
          <a:lstStyle/>
          <a:p>
            <a:fld id="{CAB84B19-1A00-4EDB-8425-E1827A377364}" type="datetime2">
              <a:rPr lang="en-US" smtClean="0"/>
              <a:t>Monday, July 12, 2021</a:t>
            </a:fld>
            <a:endParaRPr lang="en-US"/>
          </a:p>
        </p:txBody>
      </p:sp>
      <p:sp>
        <p:nvSpPr>
          <p:cNvPr id="6" name="Footer Placeholder 5">
            <a:extLst>
              <a:ext uri="{FF2B5EF4-FFF2-40B4-BE49-F238E27FC236}">
                <a16:creationId xmlns:a16="http://schemas.microsoft.com/office/drawing/2014/main" id="{398991BC-29A5-4182-BD83-9D99D2889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1C78F-6633-4604-8832-8E9D2DC768BB}"/>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17141022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997B-D473-47DE-8B7B-22AB6F31E4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26035-4B81-4537-A22D-92C2E0DBB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A44D-F637-4017-BAA2-77756A386D98}"/>
              </a:ext>
            </a:extLst>
          </p:cNvPr>
          <p:cNvSpPr>
            <a:spLocks noGrp="1"/>
          </p:cNvSpPr>
          <p:nvPr>
            <p:ph type="dt" sz="half" idx="10"/>
          </p:nvPr>
        </p:nvSpPr>
        <p:spPr/>
        <p:txBody>
          <a:bodyPr/>
          <a:lstStyle/>
          <a:p>
            <a:fld id="{3D5DABC0-2199-478F-BA77-33A651B6CB89}" type="datetime2">
              <a:rPr lang="en-US" smtClean="0"/>
              <a:t>Monday, July 12, 2021</a:t>
            </a:fld>
            <a:endParaRPr lang="en-US"/>
          </a:p>
        </p:txBody>
      </p:sp>
      <p:sp>
        <p:nvSpPr>
          <p:cNvPr id="5" name="Footer Placeholder 4">
            <a:extLst>
              <a:ext uri="{FF2B5EF4-FFF2-40B4-BE49-F238E27FC236}">
                <a16:creationId xmlns:a16="http://schemas.microsoft.com/office/drawing/2014/main" id="{EEC1DCE6-ED7D-417C-ABD4-41D61570F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AF19A-FDAE-446A-A6B6-128F7F96A966}"/>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01799603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6D838-45E9-4D61-AA4E-92A32B579FDA}"/>
              </a:ext>
            </a:extLst>
          </p:cNvPr>
          <p:cNvSpPr>
            <a:spLocks noGrp="1"/>
          </p:cNvSpPr>
          <p:nvPr>
            <p:ph type="title" orient="vert"/>
          </p:nvPr>
        </p:nvSpPr>
        <p:spPr>
          <a:xfrm>
            <a:off x="8724900" y="457199"/>
            <a:ext cx="2628900" cy="5719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C3183D0-4392-4364-8A2D-C47A2AF7A87D}"/>
              </a:ext>
            </a:extLst>
          </p:cNvPr>
          <p:cNvSpPr>
            <a:spLocks noGrp="1"/>
          </p:cNvSpPr>
          <p:nvPr>
            <p:ph type="body" orient="vert" idx="1"/>
          </p:nvPr>
        </p:nvSpPr>
        <p:spPr>
          <a:xfrm>
            <a:off x="838200" y="457199"/>
            <a:ext cx="7734300" cy="571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36C9-28D5-4820-84F1-E4B9F4E50FA9}"/>
              </a:ext>
            </a:extLst>
          </p:cNvPr>
          <p:cNvSpPr>
            <a:spLocks noGrp="1"/>
          </p:cNvSpPr>
          <p:nvPr>
            <p:ph type="dt" sz="half" idx="10"/>
          </p:nvPr>
        </p:nvSpPr>
        <p:spPr/>
        <p:txBody>
          <a:bodyPr/>
          <a:lstStyle/>
          <a:p>
            <a:fld id="{D72230C6-DF61-47F4-B8C5-1B70E884BF06}" type="datetime2">
              <a:rPr lang="en-US" smtClean="0"/>
              <a:t>Monday, July 12, 2021</a:t>
            </a:fld>
            <a:endParaRPr lang="en-US"/>
          </a:p>
        </p:txBody>
      </p:sp>
      <p:sp>
        <p:nvSpPr>
          <p:cNvPr id="5" name="Footer Placeholder 4">
            <a:extLst>
              <a:ext uri="{FF2B5EF4-FFF2-40B4-BE49-F238E27FC236}">
                <a16:creationId xmlns:a16="http://schemas.microsoft.com/office/drawing/2014/main" id="{8997EDC8-558D-4646-86D9-A5424CF2A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B7537-E67A-411A-BBA4-061521D3D881}"/>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825595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90389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ackground &amp; logos + node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11AEAA-0FAE-44D7-8696-8C6800C42214}"/>
              </a:ext>
            </a:extLst>
          </p:cNvPr>
          <p:cNvSpPr txBox="1"/>
          <p:nvPr userDrawn="1"/>
        </p:nvSpPr>
        <p:spPr>
          <a:xfrm>
            <a:off x="0" y="2038022"/>
            <a:ext cx="12192000" cy="1554480"/>
          </a:xfrm>
          <a:prstGeom prst="rect">
            <a:avLst/>
          </a:prstGeom>
          <a:solidFill>
            <a:schemeClr val="accent2"/>
          </a:solidFill>
        </p:spPr>
        <p:txBody>
          <a:bodyPr wrap="square" lIns="0" tIns="0" rIns="0" bIns="0" rtlCol="0">
            <a:spAutoFit/>
          </a:bodyPr>
          <a:lstStyle/>
          <a:p>
            <a:endParaRPr lang="en-US" sz="2400" spc="-70">
              <a:solidFill>
                <a:srgbClr val="732B6B"/>
              </a:solidFill>
            </a:endParaRPr>
          </a:p>
        </p:txBody>
      </p:sp>
      <p:cxnSp>
        <p:nvCxnSpPr>
          <p:cNvPr id="3" name="Straight Connector 2">
            <a:extLst>
              <a:ext uri="{FF2B5EF4-FFF2-40B4-BE49-F238E27FC236}">
                <a16:creationId xmlns:a16="http://schemas.microsoft.com/office/drawing/2014/main" id="{27EA9061-C65C-E146-A463-BC6D1BDD183D}"/>
              </a:ext>
            </a:extLst>
          </p:cNvPr>
          <p:cNvCxnSpPr>
            <a:cxnSpLocks/>
          </p:cNvCxnSpPr>
          <p:nvPr userDrawn="1"/>
        </p:nvCxnSpPr>
        <p:spPr>
          <a:xfrm>
            <a:off x="-197530" y="2138059"/>
            <a:ext cx="12760418"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cxnSp>
        <p:nvCxnSpPr>
          <p:cNvPr id="4" name="Straight Connector 3">
            <a:extLst>
              <a:ext uri="{FF2B5EF4-FFF2-40B4-BE49-F238E27FC236}">
                <a16:creationId xmlns:a16="http://schemas.microsoft.com/office/drawing/2014/main" id="{7F1B3368-321E-444E-B4F4-22442A21EA2D}"/>
              </a:ext>
            </a:extLst>
          </p:cNvPr>
          <p:cNvCxnSpPr>
            <a:cxnSpLocks/>
          </p:cNvCxnSpPr>
          <p:nvPr userDrawn="1"/>
        </p:nvCxnSpPr>
        <p:spPr>
          <a:xfrm>
            <a:off x="-545237" y="3484085"/>
            <a:ext cx="12881810"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18115911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006157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Introduction + nodes">
    <p:bg>
      <p:bgPr>
        <a:solidFill>
          <a:schemeClr val="bg2">
            <a:alpha val="2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1324790"/>
            <a:ext cx="12192000" cy="1554480"/>
          </a:xfrm>
          <a:prstGeom prst="rect">
            <a:avLst/>
          </a:prstGeom>
          <a:solidFill>
            <a:schemeClr val="accent1"/>
          </a:solidFill>
        </p:spPr>
        <p:txBody>
          <a:bodyPr wrap="square" lIns="0" tIns="0" rIns="0" bIns="0" rtlCol="0">
            <a:spAutoFit/>
          </a:bodyPr>
          <a:lstStyle/>
          <a:p>
            <a:endParaRPr lang="en-US" sz="2400" spc="-70">
              <a:solidFill>
                <a:srgbClr val="732B6B"/>
              </a:solidFill>
            </a:endParaRPr>
          </a:p>
        </p:txBody>
      </p:sp>
      <p:pic>
        <p:nvPicPr>
          <p:cNvPr id="8" name="Picture 7" descr="A picture containing plate, drawing&#10;&#10;Description automatically generated">
            <a:extLst>
              <a:ext uri="{FF2B5EF4-FFF2-40B4-BE49-F238E27FC236}">
                <a16:creationId xmlns:a16="http://schemas.microsoft.com/office/drawing/2014/main" id="{C5DE645E-DFB1-FD49-99FF-5C8E2088B57E}"/>
              </a:ext>
            </a:extLst>
          </p:cNvPr>
          <p:cNvPicPr>
            <a:picLocks noChangeAspect="1"/>
          </p:cNvPicPr>
          <p:nvPr userDrawn="1"/>
        </p:nvPicPr>
        <p:blipFill>
          <a:blip r:embed="rId2">
            <a:alphaModFix amt="70000"/>
          </a:blip>
          <a:stretch>
            <a:fillRect/>
          </a:stretch>
        </p:blipFill>
        <p:spPr>
          <a:xfrm>
            <a:off x="0" y="-352539"/>
            <a:ext cx="6416461" cy="7806694"/>
          </a:xfrm>
          <a:prstGeom prst="rect">
            <a:avLst/>
          </a:prstGeom>
        </p:spPr>
      </p:pic>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5053263" y="1778864"/>
            <a:ext cx="6588313" cy="646331"/>
          </a:xfrm>
          <a:prstGeom prst="rect">
            <a:avLst/>
          </a:prstGeom>
        </p:spPr>
        <p:txBody>
          <a:bodyPr anchor="ctr"/>
          <a:lstStyle>
            <a:lvl1pPr>
              <a:defRPr lang="en-US" sz="2400" b="1" spc="300">
                <a:solidFill>
                  <a:schemeClr val="bg1"/>
                </a:solidFill>
                <a:latin typeface="Proxima Nova" panose="02000506030000020004" pitchFamily="2" charset="0"/>
              </a:defRPr>
            </a:lvl1pPr>
          </a:lstStyle>
          <a:p>
            <a:pPr lvl="0"/>
            <a:r>
              <a:rPr lang="en-US" dirty="0"/>
              <a:t>CLICK TO EDIT MASTER TITLE STYLE</a:t>
            </a:r>
          </a:p>
        </p:txBody>
      </p:sp>
      <p:sp>
        <p:nvSpPr>
          <p:cNvPr id="6" name="Text Placeholder 6">
            <a:extLst>
              <a:ext uri="{FF2B5EF4-FFF2-40B4-BE49-F238E27FC236}">
                <a16:creationId xmlns:a16="http://schemas.microsoft.com/office/drawing/2014/main" id="{0AF3621E-A65A-47DC-83E1-003DBAF1BF02}"/>
              </a:ext>
            </a:extLst>
          </p:cNvPr>
          <p:cNvSpPr>
            <a:spLocks noGrp="1"/>
          </p:cNvSpPr>
          <p:nvPr>
            <p:ph type="body" sz="quarter" idx="11"/>
          </p:nvPr>
        </p:nvSpPr>
        <p:spPr>
          <a:xfrm>
            <a:off x="5053263" y="3103363"/>
            <a:ext cx="6609332"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dirty="0"/>
          </a:p>
        </p:txBody>
      </p:sp>
      <p:sp>
        <p:nvSpPr>
          <p:cNvPr id="4" name="Picture Placeholder 3">
            <a:extLst>
              <a:ext uri="{FF2B5EF4-FFF2-40B4-BE49-F238E27FC236}">
                <a16:creationId xmlns:a16="http://schemas.microsoft.com/office/drawing/2014/main" id="{E77C6344-5B9A-447F-9A5F-257D2D371162}"/>
              </a:ext>
            </a:extLst>
          </p:cNvPr>
          <p:cNvSpPr>
            <a:spLocks noGrp="1"/>
          </p:cNvSpPr>
          <p:nvPr>
            <p:ph type="pic" sz="quarter" idx="10"/>
          </p:nvPr>
        </p:nvSpPr>
        <p:spPr>
          <a:xfrm>
            <a:off x="902214" y="2354313"/>
            <a:ext cx="3248836" cy="3248836"/>
          </a:xfrm>
          <a:prstGeom prst="ellipse">
            <a:avLst/>
          </a:prstGeom>
          <a:ln w="0">
            <a:noFill/>
          </a:ln>
        </p:spPr>
        <p:txBody>
          <a:bodyPr/>
          <a:lstStyle/>
          <a:p>
            <a:endParaRPr lang="en-US"/>
          </a:p>
        </p:txBody>
      </p:sp>
    </p:spTree>
    <p:extLst>
      <p:ext uri="{BB962C8B-B14F-4D97-AF65-F5344CB8AC3E}">
        <p14:creationId xmlns:p14="http://schemas.microsoft.com/office/powerpoint/2010/main" val="398311784"/>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Just blank">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Tree>
    <p:extLst>
      <p:ext uri="{BB962C8B-B14F-4D97-AF65-F5344CB8AC3E}">
        <p14:creationId xmlns:p14="http://schemas.microsoft.com/office/powerpoint/2010/main" val="183233673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ackground, title &amp; list + nodes">
    <p:spTree>
      <p:nvGrpSpPr>
        <p:cNvPr id="1" name=""/>
        <p:cNvGrpSpPr/>
        <p:nvPr/>
      </p:nvGrpSpPr>
      <p:grpSpPr>
        <a:xfrm>
          <a:off x="0" y="0"/>
          <a:ext cx="0" cy="0"/>
          <a:chOff x="0" y="0"/>
          <a:chExt cx="0" cy="0"/>
        </a:xfrm>
      </p:grpSpPr>
      <p:pic>
        <p:nvPicPr>
          <p:cNvPr id="15" name="Picture 14" descr="A picture containing clock&#10;&#10;Description automatically generated">
            <a:extLst>
              <a:ext uri="{FF2B5EF4-FFF2-40B4-BE49-F238E27FC236}">
                <a16:creationId xmlns:a16="http://schemas.microsoft.com/office/drawing/2014/main" id="{7A5AE718-858E-574A-BB9A-1CF35BDA2235}"/>
              </a:ext>
            </a:extLst>
          </p:cNvPr>
          <p:cNvPicPr>
            <a:picLocks noChangeAspect="1"/>
          </p:cNvPicPr>
          <p:nvPr userDrawn="1"/>
        </p:nvPicPr>
        <p:blipFill>
          <a:blip r:embed="rId2"/>
          <a:stretch>
            <a:fillRect/>
          </a:stretch>
        </p:blipFill>
        <p:spPr>
          <a:xfrm>
            <a:off x="-458910" y="972"/>
            <a:ext cx="1882975" cy="6910518"/>
          </a:xfrm>
          <a:prstGeom prst="rect">
            <a:avLst/>
          </a:prstGeom>
        </p:spPr>
      </p:pic>
      <p:sp>
        <p:nvSpPr>
          <p:cNvPr id="2" name="Rectangle 1">
            <a:extLst>
              <a:ext uri="{FF2B5EF4-FFF2-40B4-BE49-F238E27FC236}">
                <a16:creationId xmlns:a16="http://schemas.microsoft.com/office/drawing/2014/main" id="{3E71A251-6E4D-6B46-BA83-A3BF129655E1}"/>
              </a:ext>
            </a:extLst>
          </p:cNvPr>
          <p:cNvSpPr/>
          <p:nvPr userDrawn="1"/>
        </p:nvSpPr>
        <p:spPr bwMode="auto">
          <a:xfrm>
            <a:off x="0" y="1076797"/>
            <a:ext cx="12192000" cy="9671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12"/>
          <p:cNvSpPr txBox="1">
            <a:spLocks/>
          </p:cNvSpPr>
          <p:nvPr userDrawn="1"/>
        </p:nvSpPr>
        <p:spPr>
          <a:xfrm>
            <a:off x="438311" y="1231464"/>
            <a:ext cx="9229228" cy="4172200"/>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0071BC"/>
              </a:buClr>
              <a:buSzPct val="120000"/>
              <a:buFont typeface="Segoe UI Light" panose="020B0502040204020203" pitchFamily="34" charset="0"/>
              <a:buNone/>
            </a:pPr>
            <a:br>
              <a:rPr lang="en-US" sz="1400"/>
            </a:br>
            <a:endParaRPr lang="en-US" sz="1400"/>
          </a:p>
        </p:txBody>
      </p:sp>
      <p:sp>
        <p:nvSpPr>
          <p:cNvPr id="4" name="Text Placeholder 12">
            <a:extLst>
              <a:ext uri="{FF2B5EF4-FFF2-40B4-BE49-F238E27FC236}">
                <a16:creationId xmlns:a16="http://schemas.microsoft.com/office/drawing/2014/main" id="{E46512F4-588A-4FDF-9F42-594AFFBFDBA2}"/>
              </a:ext>
            </a:extLst>
          </p:cNvPr>
          <p:cNvSpPr txBox="1">
            <a:spLocks/>
          </p:cNvSpPr>
          <p:nvPr userDrawn="1"/>
        </p:nvSpPr>
        <p:spPr>
          <a:xfrm>
            <a:off x="598970" y="1247722"/>
            <a:ext cx="7609337" cy="3889357"/>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D2421F"/>
              </a:buClr>
              <a:buSzPct val="100000"/>
              <a:buNone/>
            </a:pPr>
            <a:r>
              <a:rPr lang="en-US" sz="1400">
                <a:solidFill>
                  <a:schemeClr val="tx1">
                    <a:lumMod val="50000"/>
                  </a:schemeClr>
                </a:solidFill>
              </a:rPr>
              <a:t> </a:t>
            </a:r>
            <a:br>
              <a:rPr lang="en-US" sz="1400"/>
            </a:br>
            <a:endParaRPr lang="en-US" sz="1400"/>
          </a:p>
        </p:txBody>
      </p:sp>
      <p:sp>
        <p:nvSpPr>
          <p:cNvPr id="26" name="Text Placeholder 6">
            <a:extLst>
              <a:ext uri="{FF2B5EF4-FFF2-40B4-BE49-F238E27FC236}">
                <a16:creationId xmlns:a16="http://schemas.microsoft.com/office/drawing/2014/main" id="{9EC5332B-DD29-495D-B16D-7DA5AEED3093}"/>
              </a:ext>
            </a:extLst>
          </p:cNvPr>
          <p:cNvSpPr>
            <a:spLocks noGrp="1"/>
          </p:cNvSpPr>
          <p:nvPr>
            <p:ph type="body" sz="quarter" idx="11"/>
          </p:nvPr>
        </p:nvSpPr>
        <p:spPr>
          <a:xfrm>
            <a:off x="1701834" y="2204847"/>
            <a:ext cx="8936019" cy="3576355"/>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a:solidFill>
                  <a:schemeClr val="tx1">
                    <a:lumMod val="85000"/>
                    <a:lumOff val="15000"/>
                  </a:schemeClr>
                </a:solidFill>
                <a:latin typeface="+mn-lt"/>
              </a:defRPr>
            </a:lvl1pPr>
          </a:lstStyle>
          <a:p>
            <a:pPr lvl="0"/>
            <a:endParaRPr lang="en-US" dirty="0"/>
          </a:p>
        </p:txBody>
      </p:sp>
      <p:sp>
        <p:nvSpPr>
          <p:cNvPr id="10" name="Title 1">
            <a:extLst>
              <a:ext uri="{FF2B5EF4-FFF2-40B4-BE49-F238E27FC236}">
                <a16:creationId xmlns:a16="http://schemas.microsoft.com/office/drawing/2014/main" id="{91F82CC6-9E8E-4DF3-9AD1-A399C8F199A2}"/>
              </a:ext>
            </a:extLst>
          </p:cNvPr>
          <p:cNvSpPr>
            <a:spLocks noGrp="1"/>
          </p:cNvSpPr>
          <p:nvPr>
            <p:ph type="title" hasCustomPrompt="1"/>
          </p:nvPr>
        </p:nvSpPr>
        <p:spPr>
          <a:xfrm>
            <a:off x="1693829" y="1231464"/>
            <a:ext cx="8936019" cy="646331"/>
          </a:xfrm>
          <a:prstGeom prst="rect">
            <a:avLst/>
          </a:prstGeom>
        </p:spPr>
        <p:txBody>
          <a:bodyPr anchor="ctr"/>
          <a:lstStyle>
            <a:lvl1pPr>
              <a:defRPr sz="2400" b="1" spc="300">
                <a:solidFill>
                  <a:schemeClr val="bg1"/>
                </a:solidFill>
                <a:latin typeface="Proxima Nova" panose="02000506030000020004" pitchFamily="2" charset="0"/>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FF2B1A13-C3A2-034A-B996-4028A4B991B9}"/>
              </a:ext>
            </a:extLst>
          </p:cNvPr>
          <p:cNvCxnSpPr>
            <a:cxnSpLocks/>
          </p:cNvCxnSpPr>
          <p:nvPr userDrawn="1"/>
        </p:nvCxnSpPr>
        <p:spPr>
          <a:xfrm>
            <a:off x="0" y="1140965"/>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cxnSp>
        <p:nvCxnSpPr>
          <p:cNvPr id="14" name="Straight Connector 13">
            <a:extLst>
              <a:ext uri="{FF2B5EF4-FFF2-40B4-BE49-F238E27FC236}">
                <a16:creationId xmlns:a16="http://schemas.microsoft.com/office/drawing/2014/main" id="{8E035986-05B8-2148-A680-184BB551520E}"/>
              </a:ext>
            </a:extLst>
          </p:cNvPr>
          <p:cNvCxnSpPr>
            <a:cxnSpLocks/>
          </p:cNvCxnSpPr>
          <p:nvPr userDrawn="1"/>
        </p:nvCxnSpPr>
        <p:spPr>
          <a:xfrm>
            <a:off x="0" y="1959113"/>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pic>
        <p:nvPicPr>
          <p:cNvPr id="11" name="Picture 10">
            <a:extLst>
              <a:ext uri="{FF2B5EF4-FFF2-40B4-BE49-F238E27FC236}">
                <a16:creationId xmlns:a16="http://schemas.microsoft.com/office/drawing/2014/main" id="{F356220E-222F-494F-A65E-6C44FCE87736}"/>
              </a:ext>
            </a:extLst>
          </p:cNvPr>
          <p:cNvPicPr>
            <a:picLocks noChangeAspect="1"/>
          </p:cNvPicPr>
          <p:nvPr userDrawn="1"/>
        </p:nvPicPr>
        <p:blipFill>
          <a:blip r:embed="rId3"/>
          <a:stretch>
            <a:fillRect/>
          </a:stretch>
        </p:blipFill>
        <p:spPr>
          <a:xfrm>
            <a:off x="366699" y="247652"/>
            <a:ext cx="1219200" cy="508000"/>
          </a:xfrm>
          <a:prstGeom prst="rect">
            <a:avLst/>
          </a:prstGeom>
        </p:spPr>
      </p:pic>
    </p:spTree>
    <p:extLst>
      <p:ext uri="{BB962C8B-B14F-4D97-AF65-F5344CB8AC3E}">
        <p14:creationId xmlns:p14="http://schemas.microsoft.com/office/powerpoint/2010/main" val="71615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bui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emf"/><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tags" Target="../tags/tag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heme" Target="../theme/theme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image" Target="../media/image1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theme" Target="../theme/theme4.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2"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3"/>
          <a:stretch>
            <a:fillRect/>
          </a:stretch>
        </p:blipFill>
        <p:spPr>
          <a:xfrm rot="5400000">
            <a:off x="9208748" y="2991033"/>
            <a:ext cx="6858623" cy="876557"/>
          </a:xfrm>
          <a:prstGeom prst="rect">
            <a:avLst/>
          </a:prstGeom>
        </p:spPr>
      </p:pic>
    </p:spTree>
    <p:custDataLst>
      <p:tags r:id="rId41"/>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 id="2147483731" r:id="rId39"/>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Lst>
          </p:cNvPr>
          <p:cNvSpPr/>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Lst>
          </p:cNvPr>
          <p:cNvSpPr/>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D478F2F-4F04-4604-9005-BF0CB1142512}"/>
              </a:ext>
            </a:extLst>
          </p:cNvPr>
          <p:cNvSpPr>
            <a:spLocks noGrp="1"/>
          </p:cNvSpPr>
          <p:nvPr>
            <p:ph type="title"/>
          </p:nvPr>
        </p:nvSpPr>
        <p:spPr>
          <a:xfrm>
            <a:off x="1371600" y="361666"/>
            <a:ext cx="9810376" cy="1659404"/>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4A17D2-52AF-4B40-80A8-3E0DB855F297}"/>
              </a:ext>
            </a:extLst>
          </p:cNvPr>
          <p:cNvSpPr>
            <a:spLocks noGrp="1"/>
          </p:cNvSpPr>
          <p:nvPr>
            <p:ph type="body" idx="1"/>
          </p:nvPr>
        </p:nvSpPr>
        <p:spPr>
          <a:xfrm>
            <a:off x="1371600" y="2286000"/>
            <a:ext cx="9810376" cy="38578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592E0AA-D5B3-4BCF-BA69-209D9B335A06}"/>
              </a:ext>
            </a:extLst>
          </p:cNvPr>
          <p:cNvSpPr>
            <a:spLocks noGrp="1"/>
          </p:cNvSpPr>
          <p:nvPr>
            <p:ph type="dt" sz="half" idx="2"/>
          </p:nvPr>
        </p:nvSpPr>
        <p:spPr>
          <a:xfrm>
            <a:off x="7910111" y="6409170"/>
            <a:ext cx="3702392" cy="448830"/>
          </a:xfrm>
          <a:prstGeom prst="rect">
            <a:avLst/>
          </a:prstGeom>
        </p:spPr>
        <p:txBody>
          <a:bodyPr vert="horz" lIns="91440" tIns="45720" rIns="91440" bIns="45720" rtlCol="0" anchor="ctr"/>
          <a:lstStyle>
            <a:lvl1pPr algn="r">
              <a:defRPr sz="800" cap="all" spc="300" baseline="0">
                <a:solidFill>
                  <a:schemeClr val="bg1"/>
                </a:solidFill>
              </a:defRPr>
            </a:lvl1pPr>
          </a:lstStyle>
          <a:p>
            <a:fld id="{10076A27-8146-4F75-9851-A83577C6FD8A}" type="datetime2">
              <a:rPr lang="en-US" smtClean="0"/>
              <a:t>Monday, July 12, 2021</a:t>
            </a:fld>
            <a:endParaRPr lang="en-US"/>
          </a:p>
        </p:txBody>
      </p:sp>
      <p:sp>
        <p:nvSpPr>
          <p:cNvPr id="5" name="Footer Placeholder 4">
            <a:extLst>
              <a:ext uri="{FF2B5EF4-FFF2-40B4-BE49-F238E27FC236}">
                <a16:creationId xmlns:a16="http://schemas.microsoft.com/office/drawing/2014/main" id="{5F10A637-D86F-4FA1-985D-2D82456511B1}"/>
              </a:ext>
            </a:extLst>
          </p:cNvPr>
          <p:cNvSpPr>
            <a:spLocks noGrp="1"/>
          </p:cNvSpPr>
          <p:nvPr>
            <p:ph type="ftr" sz="quarter" idx="3"/>
          </p:nvPr>
        </p:nvSpPr>
        <p:spPr>
          <a:xfrm rot="5400000">
            <a:off x="-1828801" y="1912217"/>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80F2FA4D-A931-46BA-B767-29A6FD5AAD2A}"/>
              </a:ext>
            </a:extLst>
          </p:cNvPr>
          <p:cNvSpPr>
            <a:spLocks noGrp="1"/>
          </p:cNvSpPr>
          <p:nvPr>
            <p:ph type="sldNum" sz="quarter" idx="4"/>
          </p:nvPr>
        </p:nvSpPr>
        <p:spPr>
          <a:xfrm>
            <a:off x="11669678" y="6408742"/>
            <a:ext cx="438652" cy="448830"/>
          </a:xfrm>
          <a:prstGeom prst="rect">
            <a:avLst/>
          </a:prstGeom>
        </p:spPr>
        <p:txBody>
          <a:bodyPr vert="horz" lIns="91440" tIns="45720" rIns="91440" bIns="45720" rtlCol="0" anchor="ctr"/>
          <a:lstStyle>
            <a:lvl1pPr algn="r">
              <a:defRPr sz="800">
                <a:solidFill>
                  <a:schemeClr val="bg1"/>
                </a:solidFill>
              </a:defRPr>
            </a:lvl1pPr>
          </a:lstStyle>
          <a:p>
            <a:fld id="{B9EAB3BA-07EE-4B64-A177-47C30D775877}" type="slidenum">
              <a:rPr lang="en-US" smtClean="0"/>
              <a:t>‹#›</a:t>
            </a:fld>
            <a:endParaRPr lang="en-US"/>
          </a:p>
        </p:txBody>
      </p:sp>
    </p:spTree>
    <p:extLst>
      <p:ext uri="{BB962C8B-B14F-4D97-AF65-F5344CB8AC3E}">
        <p14:creationId xmlns:p14="http://schemas.microsoft.com/office/powerpoint/2010/main" val="26588719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0.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0.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59.xml"/><Relationship Id="rId1" Type="http://schemas.openxmlformats.org/officeDocument/2006/relationships/tags" Target="../tags/tag5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0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4.xml"/><Relationship Id="rId1" Type="http://schemas.openxmlformats.org/officeDocument/2006/relationships/slideLayout" Target="../slideLayouts/slideLayout6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5.xml"/><Relationship Id="rId1" Type="http://schemas.openxmlformats.org/officeDocument/2006/relationships/slideLayout" Target="../slideLayouts/slideLayout66.xml"/></Relationships>
</file>

<file path=ppt/slides/_rels/slide10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6.xml"/><Relationship Id="rId1" Type="http://schemas.openxmlformats.org/officeDocument/2006/relationships/slideLayout" Target="../slideLayouts/slideLayout66.xml"/></Relationships>
</file>

<file path=ppt/slides/_rels/slide10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9.xml"/></Relationships>
</file>

<file path=ppt/slides/_rels/slide10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5.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0.xml"/></Relationships>
</file>

<file path=ppt/slides/_rels/slide11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65.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11.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65.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s>
</file>

<file path=ppt/slides/_rels/slide11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75.png"/><Relationship Id="rId1" Type="http://schemas.openxmlformats.org/officeDocument/2006/relationships/slideLayout" Target="../slideLayouts/slideLayout39.xml"/><Relationship Id="rId4" Type="http://schemas.openxmlformats.org/officeDocument/2006/relationships/image" Target="../media/image93.png"/></Relationships>
</file>

<file path=ppt/slides/_rels/slide11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7.xml"/><Relationship Id="rId1" Type="http://schemas.openxmlformats.org/officeDocument/2006/relationships/slideLayout" Target="../slideLayouts/slideLayout66.xml"/></Relationships>
</file>

<file path=ppt/slides/_rels/slide11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8.xml"/><Relationship Id="rId1" Type="http://schemas.openxmlformats.org/officeDocument/2006/relationships/slideLayout" Target="../slideLayouts/slideLayout66.xml"/></Relationships>
</file>

<file path=ppt/slides/_rels/slide11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9.xml"/><Relationship Id="rId1" Type="http://schemas.openxmlformats.org/officeDocument/2006/relationships/slideLayout" Target="../slideLayouts/slideLayout66.xml"/></Relationships>
</file>

<file path=ppt/slides/_rels/slide11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0.xml"/><Relationship Id="rId1" Type="http://schemas.openxmlformats.org/officeDocument/2006/relationships/slideLayout" Target="../slideLayouts/slideLayout66.xml"/></Relationships>
</file>

<file path=ppt/slides/_rels/slide11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1.xml"/><Relationship Id="rId1" Type="http://schemas.openxmlformats.org/officeDocument/2006/relationships/slideLayout" Target="../slideLayouts/slideLayout66.xml"/></Relationships>
</file>

<file path=ppt/slides/_rels/slide11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2.xml"/><Relationship Id="rId1" Type="http://schemas.openxmlformats.org/officeDocument/2006/relationships/slideLayout" Target="../slideLayouts/slideLayout66.xml"/><Relationship Id="rId4" Type="http://schemas.openxmlformats.org/officeDocument/2006/relationships/image" Target="../media/image99.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5.xml"/></Relationships>
</file>

<file path=ppt/slides/_rels/slide12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4.xml"/><Relationship Id="rId1" Type="http://schemas.openxmlformats.org/officeDocument/2006/relationships/slideLayout" Target="../slideLayouts/slideLayout67.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12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5.xml"/><Relationship Id="rId1" Type="http://schemas.openxmlformats.org/officeDocument/2006/relationships/slideLayout" Target="../slideLayouts/slideLayout66.xml"/></Relationships>
</file>

<file path=ppt/slides/_rels/slide12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6.xml"/><Relationship Id="rId1" Type="http://schemas.openxmlformats.org/officeDocument/2006/relationships/slideLayout" Target="../slideLayouts/slideLayout66.xml"/></Relationships>
</file>

<file path=ppt/slides/_rels/slide12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7.xml"/><Relationship Id="rId1" Type="http://schemas.openxmlformats.org/officeDocument/2006/relationships/slideLayout" Target="../slideLayouts/slideLayout66.xml"/></Relationships>
</file>

<file path=ppt/slides/_rels/slide12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8.xml"/><Relationship Id="rId1" Type="http://schemas.openxmlformats.org/officeDocument/2006/relationships/slideLayout" Target="../slideLayouts/slideLayout66.xml"/><Relationship Id="rId4" Type="http://schemas.openxmlformats.org/officeDocument/2006/relationships/image" Target="../media/image75.png"/></Relationships>
</file>

<file path=ppt/slides/_rels/slide12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9.xml"/><Relationship Id="rId1" Type="http://schemas.openxmlformats.org/officeDocument/2006/relationships/slideLayout" Target="../slideLayouts/slideLayout66.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75.png"/></Relationships>
</file>

<file path=ppt/slides/_rels/slide12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0.xml"/><Relationship Id="rId1" Type="http://schemas.openxmlformats.org/officeDocument/2006/relationships/slideLayout" Target="../slideLayouts/slideLayout66.xml"/><Relationship Id="rId5" Type="http://schemas.openxmlformats.org/officeDocument/2006/relationships/image" Target="../media/image106.png"/><Relationship Id="rId4" Type="http://schemas.openxmlformats.org/officeDocument/2006/relationships/image" Target="../media/image75.png"/></Relationships>
</file>

<file path=ppt/slides/_rels/slide12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1.xml"/><Relationship Id="rId1" Type="http://schemas.openxmlformats.org/officeDocument/2006/relationships/slideLayout" Target="../slideLayouts/slideLayout66.xml"/><Relationship Id="rId5" Type="http://schemas.openxmlformats.org/officeDocument/2006/relationships/image" Target="../media/image107.png"/><Relationship Id="rId4" Type="http://schemas.openxmlformats.org/officeDocument/2006/relationships/image" Target="../media/image75.png"/></Relationships>
</file>

<file path=ppt/slides/_rels/slide12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02.xml"/><Relationship Id="rId1" Type="http://schemas.openxmlformats.org/officeDocument/2006/relationships/slideLayout" Target="../slideLayouts/slideLayout66.xml"/></Relationships>
</file>

<file path=ppt/slides/_rels/slide12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03.xml"/><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6.xml"/></Relationships>
</file>

<file path=ppt/slides/_rels/slide13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65.xml"/></Relationships>
</file>

<file path=ppt/slides/_rels/slide1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4.xml"/><Relationship Id="rId1" Type="http://schemas.openxmlformats.org/officeDocument/2006/relationships/slideLayout" Target="../slideLayouts/slideLayout67.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13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5.xml"/></Relationships>
</file>

<file path=ppt/slides/_rels/slide13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5.xml"/></Relationships>
</file>

<file path=ppt/slides/_rels/slide13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5.xml"/><Relationship Id="rId1" Type="http://schemas.openxmlformats.org/officeDocument/2006/relationships/slideLayout" Target="../slideLayouts/slideLayout65.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6.xml"/></Relationships>
</file>

<file path=ppt/slides/_rels/slide13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08.xml"/><Relationship Id="rId1" Type="http://schemas.openxmlformats.org/officeDocument/2006/relationships/slideLayout" Target="../slideLayouts/slideLayout66.xml"/><Relationship Id="rId4" Type="http://schemas.openxmlformats.org/officeDocument/2006/relationships/image" Target="../media/image115.png"/></Relationships>
</file>

<file path=ppt/slides/_rels/slide13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9.xml"/><Relationship Id="rId1" Type="http://schemas.openxmlformats.org/officeDocument/2006/relationships/slideLayout" Target="../slideLayouts/slideLayout66.xml"/></Relationships>
</file>

<file path=ppt/slides/_rels/slide13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10.xml"/><Relationship Id="rId1" Type="http://schemas.openxmlformats.org/officeDocument/2006/relationships/slideLayout" Target="../slideLayouts/slideLayout6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9.xml"/><Relationship Id="rId1" Type="http://schemas.openxmlformats.org/officeDocument/2006/relationships/tags" Target="../tags/tag46.xml"/></Relationships>
</file>

<file path=ppt/slides/_rels/slide14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11.xml"/><Relationship Id="rId1" Type="http://schemas.openxmlformats.org/officeDocument/2006/relationships/slideLayout" Target="../slideLayouts/slideLayout66.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66.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66.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66.xml"/></Relationships>
</file>

<file path=ppt/slides/_rels/slide1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5.xml"/><Relationship Id="rId1" Type="http://schemas.openxmlformats.org/officeDocument/2006/relationships/slideLayout" Target="../slideLayouts/slideLayout67.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66.xml"/></Relationships>
</file>

<file path=ppt/slides/_rels/slide14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17.xml"/><Relationship Id="rId1" Type="http://schemas.openxmlformats.org/officeDocument/2006/relationships/slideLayout" Target="../slideLayouts/slideLayout66.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66.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66.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66.xml"/></Relationships>
</file>

<file path=ppt/slides/_rels/slide15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5.xml"/></Relationships>
</file>

<file path=ppt/slides/_rels/slide152.xml.rels><?xml version="1.0" encoding="UTF-8" standalone="yes"?>
<Relationships xmlns="http://schemas.openxmlformats.org/package/2006/relationships"><Relationship Id="rId3" Type="http://schemas.openxmlformats.org/officeDocument/2006/relationships/hyperlink" Target="https://github.com/Azure/Azure-Sentinel" TargetMode="External"/><Relationship Id="rId2" Type="http://schemas.openxmlformats.org/officeDocument/2006/relationships/notesSlide" Target="../notesSlides/notesSlide122.xml"/><Relationship Id="rId1" Type="http://schemas.openxmlformats.org/officeDocument/2006/relationships/slideLayout" Target="../slideLayouts/slideLayout66.xml"/><Relationship Id="rId4" Type="http://schemas.openxmlformats.org/officeDocument/2006/relationships/image" Target="../media/image121.png"/></Relationships>
</file>

<file path=ppt/slides/_rels/slide1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3.xml"/><Relationship Id="rId1" Type="http://schemas.openxmlformats.org/officeDocument/2006/relationships/slideLayout" Target="../slideLayouts/slideLayout67.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66.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66.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66.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66.xml"/></Relationships>
</file>

<file path=ppt/slides/_rels/slide15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28.xm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66.xml"/></Relationships>
</file>

<file path=ppt/slides/_rels/slide16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0.xml"/><Relationship Id="rId1" Type="http://schemas.openxmlformats.org/officeDocument/2006/relationships/slideLayout" Target="../slideLayouts/slideLayout66.xml"/></Relationships>
</file>

<file path=ppt/slides/_rels/slide16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31.xml"/><Relationship Id="rId1" Type="http://schemas.openxmlformats.org/officeDocument/2006/relationships/slideLayout" Target="../slideLayouts/slideLayout66.xml"/></Relationships>
</file>

<file path=ppt/slides/_rels/slide16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32.xml"/><Relationship Id="rId1" Type="http://schemas.openxmlformats.org/officeDocument/2006/relationships/slideLayout" Target="../slideLayouts/slideLayout66.xml"/></Relationships>
</file>

<file path=ppt/slides/_rels/slide16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33.xml"/><Relationship Id="rId1" Type="http://schemas.openxmlformats.org/officeDocument/2006/relationships/slideLayout" Target="../slideLayouts/slideLayout66.xml"/></Relationships>
</file>

<file path=ppt/slides/_rels/slide16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4.xml"/><Relationship Id="rId1" Type="http://schemas.openxmlformats.org/officeDocument/2006/relationships/slideLayout" Target="../slideLayouts/slideLayout66.xml"/></Relationships>
</file>

<file path=ppt/slides/_rels/slide16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35.xml"/><Relationship Id="rId1" Type="http://schemas.openxmlformats.org/officeDocument/2006/relationships/slideLayout" Target="../slideLayouts/slideLayout66.xml"/><Relationship Id="rId4" Type="http://schemas.openxmlformats.org/officeDocument/2006/relationships/image" Target="../media/image128.png"/></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66.xml"/></Relationships>
</file>

<file path=ppt/slides/_rels/slide16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37.xml"/><Relationship Id="rId1" Type="http://schemas.openxmlformats.org/officeDocument/2006/relationships/slideLayout" Target="../slideLayouts/slideLayout66.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7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39.xml"/><Relationship Id="rId1" Type="http://schemas.openxmlformats.org/officeDocument/2006/relationships/slideLayout" Target="../slideLayouts/slideLayout66.xml"/><Relationship Id="rId4" Type="http://schemas.openxmlformats.org/officeDocument/2006/relationships/image" Target="../media/image130.png"/></Relationships>
</file>

<file path=ppt/slides/_rels/slide172.xml.rels><?xml version="1.0" encoding="UTF-8" standalone="yes"?>
<Relationships xmlns="http://schemas.openxmlformats.org/package/2006/relationships"><Relationship Id="rId3" Type="http://schemas.openxmlformats.org/officeDocument/2006/relationships/hyperlink" Target="https://github.com/Azure/azure-rest-api-specs/tree/master/specification/securityinsights/resource-manager/Microsoft.SecurityInsights" TargetMode="External"/><Relationship Id="rId2" Type="http://schemas.openxmlformats.org/officeDocument/2006/relationships/notesSlide" Target="../notesSlides/notesSlide140.xml"/><Relationship Id="rId1" Type="http://schemas.openxmlformats.org/officeDocument/2006/relationships/slideLayout" Target="../slideLayouts/slideLayout66.xml"/><Relationship Id="rId4" Type="http://schemas.openxmlformats.org/officeDocument/2006/relationships/image" Target="../media/image131.png"/></Relationships>
</file>

<file path=ppt/slides/_rels/slide17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41.xml"/><Relationship Id="rId1" Type="http://schemas.openxmlformats.org/officeDocument/2006/relationships/slideLayout" Target="../slideLayouts/slideLayout66.xml"/></Relationships>
</file>

<file path=ppt/slides/_rels/slide17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42.xml"/><Relationship Id="rId1" Type="http://schemas.openxmlformats.org/officeDocument/2006/relationships/slideLayout" Target="../slideLayouts/slideLayout66.xml"/></Relationships>
</file>

<file path=ppt/slides/_rels/slide17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43.xml"/><Relationship Id="rId1" Type="http://schemas.openxmlformats.org/officeDocument/2006/relationships/slideLayout" Target="../slideLayouts/slideLayout6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77.xml.rels><?xml version="1.0" encoding="UTF-8" standalone="yes"?>
<Relationships xmlns="http://schemas.openxmlformats.org/package/2006/relationships"><Relationship Id="rId3" Type="http://schemas.openxmlformats.org/officeDocument/2006/relationships/image" Target="../media/image135.jpg"/><Relationship Id="rId2" Type="http://schemas.openxmlformats.org/officeDocument/2006/relationships/notesSlide" Target="../notesSlides/notesSlide144.xml"/><Relationship Id="rId1" Type="http://schemas.openxmlformats.org/officeDocument/2006/relationships/slideLayout" Target="../slideLayouts/slideLayout66.xml"/></Relationships>
</file>

<file path=ppt/slides/_rels/slide178.xml.rels><?xml version="1.0" encoding="UTF-8" standalone="yes"?>
<Relationships xmlns="http://schemas.openxmlformats.org/package/2006/relationships"><Relationship Id="rId3" Type="http://schemas.openxmlformats.org/officeDocument/2006/relationships/image" Target="../media/image136.jpg"/><Relationship Id="rId2" Type="http://schemas.openxmlformats.org/officeDocument/2006/relationships/notesSlide" Target="../notesSlides/notesSlide145.xml"/><Relationship Id="rId1" Type="http://schemas.openxmlformats.org/officeDocument/2006/relationships/slideLayout" Target="../slideLayouts/slideLayout66.xml"/></Relationships>
</file>

<file path=ppt/slides/_rels/slide179.xml.rels><?xml version="1.0" encoding="UTF-8" standalone="yes"?>
<Relationships xmlns="http://schemas.openxmlformats.org/package/2006/relationships"><Relationship Id="rId3" Type="http://schemas.openxmlformats.org/officeDocument/2006/relationships/hyperlink" Target="https://github.com/javiersoriano/sentinel-all-in-one" TargetMode="External"/><Relationship Id="rId2" Type="http://schemas.openxmlformats.org/officeDocument/2006/relationships/notesSlide" Target="../notesSlides/notesSlide146.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8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47.xml"/><Relationship Id="rId1" Type="http://schemas.openxmlformats.org/officeDocument/2006/relationships/slideLayout" Target="../slideLayouts/slideLayout68.xml"/></Relationships>
</file>

<file path=ppt/slides/_rels/slide18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68.xml"/></Relationships>
</file>

<file path=ppt/slides/_rels/slide18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68.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86.xml.rels><?xml version="1.0" encoding="UTF-8" standalone="yes"?>
<Relationships xmlns="http://schemas.openxmlformats.org/package/2006/relationships"><Relationship Id="rId8" Type="http://schemas.openxmlformats.org/officeDocument/2006/relationships/image" Target="../media/image146.svg"/><Relationship Id="rId13" Type="http://schemas.openxmlformats.org/officeDocument/2006/relationships/image" Target="../media/image151.png"/><Relationship Id="rId3" Type="http://schemas.openxmlformats.org/officeDocument/2006/relationships/image" Target="../media/image141.png"/><Relationship Id="rId7" Type="http://schemas.openxmlformats.org/officeDocument/2006/relationships/image" Target="../media/image145.png"/><Relationship Id="rId12" Type="http://schemas.openxmlformats.org/officeDocument/2006/relationships/image" Target="../media/image150.svg"/><Relationship Id="rId2" Type="http://schemas.openxmlformats.org/officeDocument/2006/relationships/image" Target="../media/image140.png"/><Relationship Id="rId1" Type="http://schemas.openxmlformats.org/officeDocument/2006/relationships/slideLayout" Target="../slideLayouts/slideLayout48.xml"/><Relationship Id="rId6" Type="http://schemas.openxmlformats.org/officeDocument/2006/relationships/image" Target="../media/image144.png"/><Relationship Id="rId11" Type="http://schemas.openxmlformats.org/officeDocument/2006/relationships/image" Target="../media/image149.png"/><Relationship Id="rId5" Type="http://schemas.openxmlformats.org/officeDocument/2006/relationships/image" Target="../media/image143.png"/><Relationship Id="rId15" Type="http://schemas.openxmlformats.org/officeDocument/2006/relationships/image" Target="../media/image153.png"/><Relationship Id="rId10" Type="http://schemas.openxmlformats.org/officeDocument/2006/relationships/image" Target="../media/image148.svg"/><Relationship Id="rId4" Type="http://schemas.openxmlformats.org/officeDocument/2006/relationships/image" Target="../media/image142.png"/><Relationship Id="rId9" Type="http://schemas.openxmlformats.org/officeDocument/2006/relationships/image" Target="../media/image147.png"/><Relationship Id="rId14" Type="http://schemas.openxmlformats.org/officeDocument/2006/relationships/image" Target="../media/image152.png"/></Relationships>
</file>

<file path=ppt/slides/_rels/slide187.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89.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148.xml"/><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90.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149.xml"/><Relationship Id="rId1" Type="http://schemas.openxmlformats.org/officeDocument/2006/relationships/slideLayout" Target="../slideLayouts/slideLayout36.xml"/><Relationship Id="rId4" Type="http://schemas.openxmlformats.org/officeDocument/2006/relationships/image" Target="../media/image155.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92.xml.rels><?xml version="1.0" encoding="UTF-8" standalone="yes"?>
<Relationships xmlns="http://schemas.openxmlformats.org/package/2006/relationships"><Relationship Id="rId3" Type="http://schemas.openxmlformats.org/officeDocument/2006/relationships/notesSlide" Target="../notesSlides/notesSlide150.xml"/><Relationship Id="rId2" Type="http://schemas.openxmlformats.org/officeDocument/2006/relationships/slideLayout" Target="../slideLayouts/slideLayout59.xml"/><Relationship Id="rId1" Type="http://schemas.openxmlformats.org/officeDocument/2006/relationships/tags" Target="../tags/tag54.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5.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7.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6.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2.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66.xml"/><Relationship Id="rId5" Type="http://schemas.openxmlformats.org/officeDocument/2006/relationships/image" Target="../media/image45.jpeg"/><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6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6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6.xm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6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2.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66.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1.xml"/><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0.xml"/></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3.xml"/><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2.xml"/></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5.xml"/><Relationship Id="rId1" Type="http://schemas.openxmlformats.org/officeDocument/2006/relationships/slideLayout" Target="../slideLayouts/slideLayout66.xml"/></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6.xml"/><Relationship Id="rId1" Type="http://schemas.openxmlformats.org/officeDocument/2006/relationships/slideLayout" Target="../slideLayouts/slideLayout66.xml"/><Relationship Id="rId4" Type="http://schemas.openxmlformats.org/officeDocument/2006/relationships/image" Target="../media/image57.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6.xml"/></Relationships>
</file>

<file path=ppt/slides/_rels/slide75.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58.xml"/><Relationship Id="rId1" Type="http://schemas.openxmlformats.org/officeDocument/2006/relationships/slideLayout" Target="../slideLayouts/slideLayout66.xml"/></Relationships>
</file>

<file path=ppt/slides/_rels/slide7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9.xml"/><Relationship Id="rId1" Type="http://schemas.openxmlformats.org/officeDocument/2006/relationships/slideLayout" Target="../slideLayouts/slideLayout66.xml"/></Relationships>
</file>

<file path=ppt/slides/_rels/slide77.xml.rels><?xml version="1.0" encoding="UTF-8" standalone="yes"?>
<Relationships xmlns="http://schemas.openxmlformats.org/package/2006/relationships"><Relationship Id="rId3" Type="http://schemas.openxmlformats.org/officeDocument/2006/relationships/image" Target="../media/image60.bin"/><Relationship Id="rId2" Type="http://schemas.openxmlformats.org/officeDocument/2006/relationships/notesSlide" Target="../notesSlides/notesSlide60.xml"/><Relationship Id="rId1" Type="http://schemas.openxmlformats.org/officeDocument/2006/relationships/slideLayout" Target="../slideLayouts/slideLayout66.xml"/></Relationships>
</file>

<file path=ppt/slides/_rels/slide7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1.xml"/><Relationship Id="rId1" Type="http://schemas.openxmlformats.org/officeDocument/2006/relationships/slideLayout" Target="../slideLayouts/slideLayout66.xml"/><Relationship Id="rId4" Type="http://schemas.openxmlformats.org/officeDocument/2006/relationships/image" Target="../media/image62.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0.xml"/></Relationships>
</file>

<file path=ppt/slides/_rels/slide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3.xml"/><Relationship Id="rId1" Type="http://schemas.openxmlformats.org/officeDocument/2006/relationships/slideLayout" Target="../slideLayouts/slideLayout66.xml"/><Relationship Id="rId4" Type="http://schemas.openxmlformats.org/officeDocument/2006/relationships/image" Target="../media/image64.png"/></Relationships>
</file>

<file path=ppt/slides/_rels/slide8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4.xml"/><Relationship Id="rId1" Type="http://schemas.openxmlformats.org/officeDocument/2006/relationships/slideLayout" Target="../slideLayouts/slideLayout66.xml"/></Relationships>
</file>

<file path=ppt/slides/_rels/slide8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5.xml"/><Relationship Id="rId1" Type="http://schemas.openxmlformats.org/officeDocument/2006/relationships/slideLayout" Target="../slideLayouts/slideLayout6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2.xml"/></Relationships>
</file>

<file path=ppt/slides/_rels/slide8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7.xml"/><Relationship Id="rId1" Type="http://schemas.openxmlformats.org/officeDocument/2006/relationships/slideLayout" Target="../slideLayouts/slideLayout66.xml"/><Relationship Id="rId4" Type="http://schemas.openxmlformats.org/officeDocument/2006/relationships/image" Target="../media/image68.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0.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6.xml"/></Relationships>
</file>

<file path=ppt/slides/_rels/slide9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7.xml"/><Relationship Id="rId1" Type="http://schemas.openxmlformats.org/officeDocument/2006/relationships/slideLayout" Target="../slideLayouts/slideLayout67.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9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8.xml"/><Relationship Id="rId1" Type="http://schemas.openxmlformats.org/officeDocument/2006/relationships/slideLayout" Target="../slideLayouts/slideLayout67.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2.xml"/></Relationships>
</file>

<file path=ppt/slides/_rels/slide97.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80.xml"/><Relationship Id="rId1" Type="http://schemas.openxmlformats.org/officeDocument/2006/relationships/slideLayout" Target="../slideLayouts/slideLayout66.xml"/></Relationships>
</file>

<file path=ppt/slides/_rels/slide98.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81.xml"/><Relationship Id="rId1" Type="http://schemas.openxmlformats.org/officeDocument/2006/relationships/slideLayout" Target="../slideLayouts/slideLayout6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379299"/>
            <a:ext cx="8429171" cy="2480166"/>
          </a:xfrm>
        </p:spPr>
        <p:txBody>
          <a:bodyPr/>
          <a:lstStyle/>
          <a:p>
            <a:r>
              <a:rPr lang="en-US" dirty="0">
                <a:solidFill>
                  <a:schemeClr val="bg1"/>
                </a:solidFill>
              </a:rPr>
              <a:t>Welcome to </a:t>
            </a:r>
            <a:br>
              <a:rPr lang="en-US" dirty="0">
                <a:solidFill>
                  <a:schemeClr val="bg1"/>
                </a:solidFill>
              </a:rPr>
            </a:br>
            <a:r>
              <a:rPr lang="en-US" dirty="0">
                <a:solidFill>
                  <a:schemeClr val="bg1"/>
                </a:solidFill>
              </a:rPr>
              <a:t>Azure Defender + Azure Sentinel</a:t>
            </a:r>
            <a:br>
              <a:rPr lang="en-US" dirty="0">
                <a:solidFill>
                  <a:schemeClr val="bg1"/>
                </a:solidFill>
              </a:rPr>
            </a:br>
            <a:r>
              <a:rPr lang="en-US" dirty="0">
                <a:solidFill>
                  <a:schemeClr val="bg1"/>
                </a:solidFill>
              </a:rPr>
              <a:t>Better Together!</a:t>
            </a:r>
            <a:br>
              <a:rPr lang="en-US" dirty="0">
                <a:solidFill>
                  <a:schemeClr val="bg1"/>
                </a:solidFill>
              </a:rPr>
            </a:br>
            <a:br>
              <a:rPr lang="en-US" dirty="0">
                <a:solidFill>
                  <a:schemeClr val="bg1"/>
                </a:solidFill>
              </a:rPr>
            </a:br>
            <a:r>
              <a:rPr lang="en-US" sz="2000" dirty="0">
                <a:solidFill>
                  <a:schemeClr val="bg1"/>
                </a:solidFill>
              </a:rPr>
              <a:t>Day 1</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020E5-77A8-47EC-BAF2-E8126270B95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CE5748-4BD7-45A8-BECB-F5CCACD909E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E00BCA0-BB21-4541-B216-CA2307B1EAA4}"/>
              </a:ext>
            </a:extLst>
          </p:cNvPr>
          <p:cNvPicPr>
            <a:picLocks noChangeAspect="1"/>
          </p:cNvPicPr>
          <p:nvPr/>
        </p:nvPicPr>
        <p:blipFill>
          <a:blip r:embed="rId2"/>
          <a:stretch>
            <a:fillRect/>
          </a:stretch>
        </p:blipFill>
        <p:spPr>
          <a:xfrm>
            <a:off x="17881" y="0"/>
            <a:ext cx="12156238" cy="6858000"/>
          </a:xfrm>
          <a:prstGeom prst="rect">
            <a:avLst/>
          </a:prstGeom>
        </p:spPr>
      </p:pic>
    </p:spTree>
    <p:extLst>
      <p:ext uri="{BB962C8B-B14F-4D97-AF65-F5344CB8AC3E}">
        <p14:creationId xmlns:p14="http://schemas.microsoft.com/office/powerpoint/2010/main" val="26256460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Azure Defender</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apply </a:t>
            </a:r>
            <a:r>
              <a:rPr lang="en-US" b="1" dirty="0">
                <a:solidFill>
                  <a:srgbClr val="B4A0FF"/>
                </a:solidFill>
                <a:latin typeface="Segoe UI"/>
              </a:rPr>
              <a:t>Azure Defender features to a customer </a:t>
            </a:r>
            <a:r>
              <a:rPr lang="en-US" b="1" dirty="0" err="1">
                <a:solidFill>
                  <a:srgbClr val="B4A0FF"/>
                </a:solidFill>
                <a:latin typeface="Segoe UI"/>
              </a:rPr>
              <a:t>scenerio</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2576292565"/>
              </p:ext>
            </p:extLst>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Azure Security Center, Defender, Arc, Lighthouse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Azure Defender Solutions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t>Activity: Azure Defender Solutions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Long 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Azure Defender,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886120" y="5939144"/>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45</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1860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Long Break (60 mins)</a:t>
            </a:r>
          </a:p>
        </p:txBody>
      </p:sp>
    </p:spTree>
    <p:custDataLst>
      <p:tags r:id="rId1"/>
    </p:custDataLst>
    <p:extLst>
      <p:ext uri="{BB962C8B-B14F-4D97-AF65-F5344CB8AC3E}">
        <p14:creationId xmlns:p14="http://schemas.microsoft.com/office/powerpoint/2010/main" val="603960769"/>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2989406" y="462978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6F9FB426-6C89-4020-B249-9A88F3C5164A}"/>
              </a:ext>
            </a:extLst>
          </p:cNvPr>
          <p:cNvGraphicFramePr>
            <a:graphicFrameLocks noGrp="1"/>
          </p:cNvGraphicFramePr>
          <p:nvPr>
            <p:extLst>
              <p:ext uri="{D42A27DB-BD31-4B8C-83A1-F6EECF244321}">
                <p14:modId xmlns:p14="http://schemas.microsoft.com/office/powerpoint/2010/main" val="957384809"/>
              </p:ext>
            </p:extLst>
          </p:nvPr>
        </p:nvGraphicFramePr>
        <p:xfrm>
          <a:off x="3589639" y="890656"/>
          <a:ext cx="5202195" cy="5497299"/>
        </p:xfrm>
        <a:graphic>
          <a:graphicData uri="http://schemas.openxmlformats.org/drawingml/2006/table">
            <a:tbl>
              <a:tblPr firstRow="1" bandRow="1"/>
              <a:tblGrid>
                <a:gridCol w="310436">
                  <a:extLst>
                    <a:ext uri="{9D8B030D-6E8A-4147-A177-3AD203B41FA5}">
                      <a16:colId xmlns:a16="http://schemas.microsoft.com/office/drawing/2014/main" val="2909524990"/>
                    </a:ext>
                  </a:extLst>
                </a:gridCol>
                <a:gridCol w="1129125">
                  <a:extLst>
                    <a:ext uri="{9D8B030D-6E8A-4147-A177-3AD203B41FA5}">
                      <a16:colId xmlns:a16="http://schemas.microsoft.com/office/drawing/2014/main" val="2309314199"/>
                    </a:ext>
                  </a:extLst>
                </a:gridCol>
                <a:gridCol w="2591968">
                  <a:extLst>
                    <a:ext uri="{9D8B030D-6E8A-4147-A177-3AD203B41FA5}">
                      <a16:colId xmlns:a16="http://schemas.microsoft.com/office/drawing/2014/main" val="4046901895"/>
                    </a:ext>
                  </a:extLst>
                </a:gridCol>
                <a:gridCol w="1170666">
                  <a:extLst>
                    <a:ext uri="{9D8B030D-6E8A-4147-A177-3AD203B41FA5}">
                      <a16:colId xmlns:a16="http://schemas.microsoft.com/office/drawing/2014/main" val="2926309358"/>
                    </a:ext>
                  </a:extLst>
                </a:gridCol>
              </a:tblGrid>
              <a:tr h="400496">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Security Center + Azure Defender</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4694">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00496">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High-Level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6195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9:00-10:00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Azure Security Center, Defender, Arc, Lighthouse</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00498">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mn-ea"/>
                          <a:cs typeface="Times New Roman" panose="02020603050405020304" pitchFamily="18" charset="0"/>
                        </a:rPr>
                        <a:t>10:15-11:15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lvl="0" indent="0" algn="ctr"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Times New Roman" panose="02020603050405020304" pitchFamily="18" charset="0"/>
                        </a:rPr>
                        <a:t>Azure Defender Solutions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927881426"/>
                  </a:ext>
                </a:extLst>
              </a:tr>
              <a:tr h="41056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mn-ea"/>
                          <a:cs typeface="Times New Roman" panose="02020603050405020304" pitchFamily="18" charset="0"/>
                        </a:rPr>
                        <a:t>11:15-12:00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mn-ea"/>
                          <a:cs typeface="Times New Roman" panose="02020603050405020304" pitchFamily="18" charset="0"/>
                        </a:rPr>
                        <a:t>Activity:</a:t>
                      </a:r>
                    </a:p>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mn-ea"/>
                          <a:cs typeface="Times New Roman" panose="02020603050405020304" pitchFamily="18" charset="0"/>
                        </a:rPr>
                        <a:t>Azure Defender Solutions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00497">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Getting Technical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0049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245338612"/>
                  </a:ext>
                </a:extLst>
              </a:tr>
              <a:tr h="400496">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1:30-2:15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8805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2:15-4:00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00496">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825014065"/>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Sentinel</a:t>
            </a:r>
          </a:p>
        </p:txBody>
      </p:sp>
    </p:spTree>
    <p:extLst>
      <p:ext uri="{BB962C8B-B14F-4D97-AF65-F5344CB8AC3E}">
        <p14:creationId xmlns:p14="http://schemas.microsoft.com/office/powerpoint/2010/main" val="3541562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3276893" cy="758022"/>
          </a:xfrm>
        </p:spPr>
        <p:txBody>
          <a:bodyPr/>
          <a:lstStyle/>
          <a:p>
            <a:r>
              <a:rPr lang="en-US" dirty="0"/>
              <a:t>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354195"/>
            <a:ext cx="8671853" cy="4772285"/>
          </a:xfrm>
        </p:spPr>
        <p:txBody>
          <a:bodyPr/>
          <a:lstStyle/>
          <a:p>
            <a:pPr lvl="0" defTabSz="797968">
              <a:spcBef>
                <a:spcPct val="0"/>
              </a:spcBef>
              <a:spcAft>
                <a:spcPts val="800"/>
              </a:spcAft>
              <a:defRPr/>
            </a:pPr>
            <a:r>
              <a:rPr lang="en-US" dirty="0">
                <a:latin typeface="Segoe UI" panose="020B0502040204020203" pitchFamily="34" charset="0"/>
                <a:cs typeface="Segoe UI" panose="020B0502040204020203" pitchFamily="34" charset="0"/>
              </a:rPr>
              <a:t>Scalable, cloud-native, security information event management (SIEM) and security orchestration automated response (SOAR) solution. Azure Sentinel delivers intelligent security analytics and threat intelligence across the enterprise, providing a </a:t>
            </a:r>
            <a:r>
              <a:rPr lang="en-US" dirty="0">
                <a:solidFill>
                  <a:srgbClr val="FF0000"/>
                </a:solidFill>
                <a:latin typeface="Segoe UI" panose="020B0502040204020203" pitchFamily="34" charset="0"/>
                <a:cs typeface="Segoe UI" panose="020B0502040204020203" pitchFamily="34" charset="0"/>
              </a:rPr>
              <a:t>single</a:t>
            </a:r>
            <a:r>
              <a:rPr lang="en-US" dirty="0">
                <a:latin typeface="Segoe UI" panose="020B0502040204020203" pitchFamily="34" charset="0"/>
                <a:cs typeface="Segoe UI" panose="020B0502040204020203" pitchFamily="34" charset="0"/>
              </a:rPr>
              <a:t> solution for alert detection, threat visibility, proactive hunting, and threat response.</a:t>
            </a:r>
          </a:p>
          <a:p>
            <a:pPr lvl="0" defTabSz="797968">
              <a:spcBef>
                <a:spcPct val="0"/>
              </a:spcBef>
              <a:spcAft>
                <a:spcPts val="800"/>
              </a:spcAft>
              <a:defRPr/>
            </a:pPr>
            <a:endParaRPr lang="en-US"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dirty="0">
                <a:latin typeface="Segoe UI" panose="020B0502040204020203" pitchFamily="34" charset="0"/>
                <a:cs typeface="Segoe UI" panose="020B0502040204020203" pitchFamily="34" charset="0"/>
              </a:rPr>
              <a:t>Azure Sentinel is your </a:t>
            </a:r>
            <a:r>
              <a:rPr lang="en-US" dirty="0">
                <a:solidFill>
                  <a:srgbClr val="FF0000"/>
                </a:solidFill>
                <a:latin typeface="Segoe UI" panose="020B0502040204020203" pitchFamily="34" charset="0"/>
                <a:cs typeface="Segoe UI" panose="020B0502040204020203" pitchFamily="34" charset="0"/>
              </a:rPr>
              <a:t>birds-eye view </a:t>
            </a:r>
            <a:r>
              <a:rPr lang="en-US" dirty="0">
                <a:latin typeface="Segoe UI" panose="020B0502040204020203" pitchFamily="34" charset="0"/>
                <a:cs typeface="Segoe UI" panose="020B0502040204020203" pitchFamily="34" charset="0"/>
              </a:rPr>
              <a:t>across the enterprise alleviating the stress of increasingly sophisticated attacks, increasing volumes of alerts, and long resolution time frames.</a:t>
            </a:r>
            <a:endParaRPr lang="en-US" sz="1800" dirty="0">
              <a:ln w="3175">
                <a:noFill/>
              </a:ln>
              <a:cs typeface="Segoe UI Semibold"/>
            </a:endParaRP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8280" y="222583"/>
            <a:ext cx="3584223" cy="188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95740"/>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268EBD-44DA-4AF8-AB55-1AC4A5287646}"/>
              </a:ext>
            </a:extLst>
          </p:cNvPr>
          <p:cNvSpPr>
            <a:spLocks noGrp="1"/>
          </p:cNvSpPr>
          <p:nvPr>
            <p:ph type="title"/>
          </p:nvPr>
        </p:nvSpPr>
        <p:spPr/>
        <p:txBody>
          <a:bodyPr/>
          <a:lstStyle/>
          <a:p>
            <a:r>
              <a:rPr lang="en-US" dirty="0"/>
              <a:t>The Concept of SIEM, SOAR and XDR</a:t>
            </a:r>
          </a:p>
        </p:txBody>
      </p:sp>
      <p:sp>
        <p:nvSpPr>
          <p:cNvPr id="6" name="Text Placeholder 5">
            <a:extLst>
              <a:ext uri="{FF2B5EF4-FFF2-40B4-BE49-F238E27FC236}">
                <a16:creationId xmlns:a16="http://schemas.microsoft.com/office/drawing/2014/main" id="{22EE4F76-E455-4AAF-A47D-306D1979CFB2}"/>
              </a:ext>
            </a:extLst>
          </p:cNvPr>
          <p:cNvSpPr>
            <a:spLocks noGrp="1"/>
          </p:cNvSpPr>
          <p:nvPr>
            <p:ph type="body" sz="quarter" idx="10"/>
          </p:nvPr>
        </p:nvSpPr>
        <p:spPr>
          <a:xfrm>
            <a:off x="584200" y="1435497"/>
            <a:ext cx="11018520" cy="830997"/>
          </a:xfrm>
        </p:spPr>
        <p:txBody>
          <a:bodyPr/>
          <a:lstStyle/>
          <a:p>
            <a:pPr marL="0" indent="0">
              <a:buNone/>
            </a:pPr>
            <a:r>
              <a:rPr lang="en-US" sz="1800" b="0" i="0" dirty="0">
                <a:solidFill>
                  <a:srgbClr val="FF0000"/>
                </a:solidFill>
                <a:effectLst/>
                <a:latin typeface="Open Sans" panose="020B0606030504020204" pitchFamily="34" charset="0"/>
              </a:rPr>
              <a:t>SIEMs</a:t>
            </a:r>
            <a:r>
              <a:rPr lang="en-US" sz="1800" b="0" i="0" dirty="0">
                <a:solidFill>
                  <a:srgbClr val="3B3B3B"/>
                </a:solidFill>
                <a:effectLst/>
                <a:latin typeface="Open Sans" panose="020B0606030504020204" pitchFamily="34" charset="0"/>
              </a:rPr>
              <a:t> are used for real-time security event analysis to help with investigation, early threat detection and incident response. They also support compliance use cases, as many data regulatory frameworks require organizations to keep audit logs for up to one year.</a:t>
            </a:r>
            <a:endParaRPr lang="en-US" sz="1800" dirty="0"/>
          </a:p>
        </p:txBody>
      </p:sp>
      <p:sp>
        <p:nvSpPr>
          <p:cNvPr id="4" name="Text Placeholder 5">
            <a:extLst>
              <a:ext uri="{FF2B5EF4-FFF2-40B4-BE49-F238E27FC236}">
                <a16:creationId xmlns:a16="http://schemas.microsoft.com/office/drawing/2014/main" id="{83487726-7A73-4255-A208-09D17BDF697B}"/>
              </a:ext>
            </a:extLst>
          </p:cNvPr>
          <p:cNvSpPr txBox="1">
            <a:spLocks/>
          </p:cNvSpPr>
          <p:nvPr/>
        </p:nvSpPr>
        <p:spPr>
          <a:xfrm>
            <a:off x="584200" y="3221250"/>
            <a:ext cx="11018520" cy="830997"/>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dirty="0">
                <a:solidFill>
                  <a:schemeClr val="tx1"/>
                </a:solidFill>
                <a:latin typeface="Open Sans" panose="020B0606030504020204" pitchFamily="34" charset="0"/>
              </a:rPr>
              <a:t>The key capabilities of </a:t>
            </a:r>
            <a:r>
              <a:rPr lang="en-US" sz="1800" dirty="0">
                <a:solidFill>
                  <a:srgbClr val="FF0000"/>
                </a:solidFill>
                <a:latin typeface="Open Sans" panose="020B0606030504020204" pitchFamily="34" charset="0"/>
              </a:rPr>
              <a:t>SOAR</a:t>
            </a:r>
            <a:r>
              <a:rPr lang="en-US" sz="1800" dirty="0">
                <a:solidFill>
                  <a:schemeClr val="tx1"/>
                </a:solidFill>
                <a:latin typeface="Open Sans" panose="020B0606030504020204" pitchFamily="34" charset="0"/>
              </a:rPr>
              <a:t> solutions include threat management (help mitigate vulnerabilities), incident response (managing and coordinating response to a security incident) and security operations automation (overall orchestration of workflows, policy execution and reporting).</a:t>
            </a:r>
            <a:endParaRPr lang="en-US" sz="1800" dirty="0">
              <a:solidFill>
                <a:schemeClr val="tx1"/>
              </a:solidFill>
            </a:endParaRPr>
          </a:p>
        </p:txBody>
      </p:sp>
      <p:sp>
        <p:nvSpPr>
          <p:cNvPr id="7" name="Text Placeholder 5">
            <a:extLst>
              <a:ext uri="{FF2B5EF4-FFF2-40B4-BE49-F238E27FC236}">
                <a16:creationId xmlns:a16="http://schemas.microsoft.com/office/drawing/2014/main" id="{C999C683-7A69-447D-8F73-7DE4F55660A0}"/>
              </a:ext>
            </a:extLst>
          </p:cNvPr>
          <p:cNvSpPr txBox="1">
            <a:spLocks/>
          </p:cNvSpPr>
          <p:nvPr/>
        </p:nvSpPr>
        <p:spPr>
          <a:xfrm>
            <a:off x="584200" y="5007004"/>
            <a:ext cx="11018520" cy="830997"/>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dirty="0">
                <a:solidFill>
                  <a:srgbClr val="FF0000"/>
                </a:solidFill>
                <a:latin typeface="Open Sans" panose="020B0606030504020204" pitchFamily="34" charset="0"/>
              </a:rPr>
              <a:t>XDRs</a:t>
            </a:r>
            <a:r>
              <a:rPr lang="en-US" sz="1800" dirty="0">
                <a:solidFill>
                  <a:schemeClr val="tx1"/>
                </a:solidFill>
                <a:latin typeface="Open Sans" panose="020B0606030504020204" pitchFamily="34" charset="0"/>
              </a:rPr>
              <a:t> centralize normalized data, mostly focusing on products from their own ecosystem. They provide correlated data and alerts into security incidents, and they provide an incident response functionality that can be carried out via security policies.</a:t>
            </a:r>
            <a:endParaRPr lang="en-US" sz="1800" dirty="0">
              <a:solidFill>
                <a:schemeClr val="tx1"/>
              </a:solidFill>
            </a:endParaRPr>
          </a:p>
        </p:txBody>
      </p:sp>
    </p:spTree>
    <p:extLst>
      <p:ext uri="{BB962C8B-B14F-4D97-AF65-F5344CB8AC3E}">
        <p14:creationId xmlns:p14="http://schemas.microsoft.com/office/powerpoint/2010/main" val="1612438051"/>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Security Orchestration Automation and Response (SOAR)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354195"/>
            <a:ext cx="8671853" cy="4772285"/>
          </a:xfrm>
        </p:spPr>
        <p:txBody>
          <a:bodyPr/>
          <a:lstStyle/>
          <a:p>
            <a:pPr lvl="0" defTabSz="797968">
              <a:spcBef>
                <a:spcPct val="0"/>
              </a:spcBef>
              <a:spcAft>
                <a:spcPts val="800"/>
              </a:spcAft>
              <a:defRPr/>
            </a:pPr>
            <a:r>
              <a:rPr lang="en-US" sz="1800" dirty="0">
                <a:ln w="3175">
                  <a:noFill/>
                </a:ln>
                <a:cs typeface="Segoe UI Semibold"/>
              </a:rPr>
              <a:t>SIEM/SOC teams are typically inundated with security alerts and incidents on a regular basis, at volumes so large that available personnel are overwhelmed.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This results all too often in situations where many alerts are ignored and many incidents aren't investigated, leaving the organization vulnerable to attacks that go unnoticed.</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Azure Sentinel, in addition to being a Security Information and Event Management (SIEM) system, is also a platform for Security Orchestration, Automation, and Response (SOAR).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One of its primary purposes is to automate any recurring and predictable enrichment, response, and remediation tasks that are the responsibility of your Security Operations Center</a:t>
            </a:r>
            <a:r>
              <a:rPr lang="en-US" sz="1800" dirty="0">
                <a:ln w="3175">
                  <a:noFill/>
                </a:ln>
                <a:cs typeface="Segoe UI Semibold"/>
              </a:rPr>
              <a:t> and personnel (SOC/SecOps), freeing up time and resources for more in-depth investigation of, and hunting for, advanced threats. </a:t>
            </a: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4748" y="2237872"/>
            <a:ext cx="3584223" cy="188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138911"/>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Why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652126" cy="5375990"/>
          </a:xfrm>
        </p:spPr>
        <p:txBody>
          <a:bodyPr/>
          <a:lstStyle/>
          <a:p>
            <a:pPr lvl="0" defTabSz="797968">
              <a:spcBef>
                <a:spcPct val="0"/>
              </a:spcBef>
              <a:spcAft>
                <a:spcPts val="800"/>
              </a:spcAft>
              <a:defRPr/>
            </a:pPr>
            <a:r>
              <a:rPr lang="en-US" sz="1800" b="1" dirty="0">
                <a:ln w="3175">
                  <a:noFill/>
                </a:ln>
                <a:cs typeface="Segoe UI Semibold"/>
              </a:rPr>
              <a:t>#1 - Better value for money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Help lower business overheads related to security posture almost immediately after adoption because of its scalable, fully managed nature.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#2 - Seamless security integrations.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Office 365, Log Analytics, Cloud App Security, Palo Alto, ServiceNow, </a:t>
            </a:r>
            <a:r>
              <a:rPr lang="en-US" sz="1800" dirty="0" err="1">
                <a:ln w="3175">
                  <a:noFill/>
                </a:ln>
                <a:cs typeface="Segoe UI Semibold"/>
              </a:rPr>
              <a:t>SumoLogic</a:t>
            </a:r>
            <a:r>
              <a:rPr lang="en-US" sz="1800" dirty="0">
                <a:ln w="3175">
                  <a:noFill/>
                </a:ln>
                <a:cs typeface="Segoe UI Semibold"/>
              </a:rPr>
              <a:t>, </a:t>
            </a:r>
            <a:r>
              <a:rPr lang="en-US" sz="1800" dirty="0" err="1">
                <a:ln w="3175">
                  <a:noFill/>
                </a:ln>
                <a:cs typeface="Segoe UI Semibold"/>
              </a:rPr>
              <a:t>etc</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#3 - Meets the needs for both IT Security and decision-makers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Security teams can get alerts in real time, remediate problems more efficiently using ML and AI-enhanced automation, and use query language for more proactive identification of threats and anomalies.</a:t>
            </a:r>
          </a:p>
          <a:p>
            <a:pPr lvl="0" defTabSz="797968">
              <a:spcBef>
                <a:spcPct val="0"/>
              </a:spcBef>
              <a:spcAft>
                <a:spcPts val="800"/>
              </a:spcAft>
              <a:defRPr/>
            </a:pPr>
            <a:r>
              <a:rPr lang="en-US" sz="1800" dirty="0">
                <a:ln w="3175">
                  <a:noFill/>
                </a:ln>
                <a:cs typeface="Segoe UI Semibold"/>
              </a:rPr>
              <a:t>Business leaders can access relevant data across the business using Azure Sentinel’s visualized and interactive dashboards, which saves time having to source reports from different departments</a:t>
            </a: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487" y="292100"/>
            <a:ext cx="2200065" cy="1155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604025"/>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zure Sentinel core capabilities">
            <a:extLst>
              <a:ext uri="{FF2B5EF4-FFF2-40B4-BE49-F238E27FC236}">
                <a16:creationId xmlns:a16="http://schemas.microsoft.com/office/drawing/2014/main" id="{D078411F-7E5C-4F67-95E4-B3C7454E9B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7510" y="348469"/>
            <a:ext cx="6268403" cy="6480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128854"/>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2F162-F3C9-4784-B8CE-188DC458E13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52782C8-A76E-4F27-8CE5-53CE808B7EF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F44F1A6-3F82-4326-B3F8-375EF6836404}"/>
              </a:ext>
            </a:extLst>
          </p:cNvPr>
          <p:cNvPicPr>
            <a:picLocks noChangeAspect="1"/>
          </p:cNvPicPr>
          <p:nvPr/>
        </p:nvPicPr>
        <p:blipFill>
          <a:blip r:embed="rId2"/>
          <a:stretch>
            <a:fillRect/>
          </a:stretch>
        </p:blipFill>
        <p:spPr>
          <a:xfrm>
            <a:off x="0" y="37407"/>
            <a:ext cx="12192000" cy="6783185"/>
          </a:xfrm>
          <a:prstGeom prst="rect">
            <a:avLst/>
          </a:prstGeom>
        </p:spPr>
      </p:pic>
    </p:spTree>
    <p:extLst>
      <p:ext uri="{BB962C8B-B14F-4D97-AF65-F5344CB8AC3E}">
        <p14:creationId xmlns:p14="http://schemas.microsoft.com/office/powerpoint/2010/main" val="1820859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1C2E8-9B0E-4492-A109-7C11A41F112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3E6DE24-5CD6-4BD1-BC22-9ECDB31DB69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CE08FBB-CDB3-40BB-AFA4-EBD617EB3E08}"/>
              </a:ext>
            </a:extLst>
          </p:cNvPr>
          <p:cNvPicPr>
            <a:picLocks noChangeAspect="1"/>
          </p:cNvPicPr>
          <p:nvPr/>
        </p:nvPicPr>
        <p:blipFill>
          <a:blip r:embed="rId2"/>
          <a:stretch>
            <a:fillRect/>
          </a:stretch>
        </p:blipFill>
        <p:spPr>
          <a:xfrm>
            <a:off x="-222584" y="-33701"/>
            <a:ext cx="12479566" cy="6891701"/>
          </a:xfrm>
          <a:prstGeom prst="rect">
            <a:avLst/>
          </a:prstGeom>
        </p:spPr>
      </p:pic>
    </p:spTree>
    <p:extLst>
      <p:ext uri="{BB962C8B-B14F-4D97-AF65-F5344CB8AC3E}">
        <p14:creationId xmlns:p14="http://schemas.microsoft.com/office/powerpoint/2010/main" val="24339131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3912235" cy="821690"/>
          </a:xfrm>
          <a:prstGeom prst="rect">
            <a:avLst/>
          </a:prstGeom>
        </p:spPr>
        <p:txBody>
          <a:bodyPr vert="horz" wrap="square" lIns="0" tIns="13335" rIns="0" bIns="0" rtlCol="0">
            <a:spAutoFit/>
          </a:bodyPr>
          <a:lstStyle/>
          <a:p>
            <a:pPr marL="12700">
              <a:lnSpc>
                <a:spcPct val="100000"/>
              </a:lnSpc>
              <a:spcBef>
                <a:spcPts val="105"/>
              </a:spcBef>
            </a:pPr>
            <a:r>
              <a:rPr spc="-45" dirty="0"/>
              <a:t>Latest</a:t>
            </a:r>
            <a:r>
              <a:rPr spc="-125" dirty="0"/>
              <a:t> </a:t>
            </a:r>
            <a:r>
              <a:rPr spc="-55" dirty="0"/>
              <a:t>innovations</a:t>
            </a:r>
          </a:p>
          <a:p>
            <a:pPr marL="12700">
              <a:lnSpc>
                <a:spcPct val="100000"/>
              </a:lnSpc>
              <a:spcBef>
                <a:spcPts val="20"/>
              </a:spcBef>
            </a:pPr>
            <a:r>
              <a:rPr sz="2000" dirty="0">
                <a:solidFill>
                  <a:srgbClr val="50E6FF"/>
                </a:solidFill>
              </a:rPr>
              <a:t>Helping </a:t>
            </a:r>
            <a:r>
              <a:rPr sz="2000" spc="-5" dirty="0">
                <a:solidFill>
                  <a:srgbClr val="50E6FF"/>
                </a:solidFill>
              </a:rPr>
              <a:t>you stay ahead </a:t>
            </a:r>
            <a:r>
              <a:rPr sz="2000" spc="-20" dirty="0">
                <a:solidFill>
                  <a:srgbClr val="50E6FF"/>
                </a:solidFill>
              </a:rPr>
              <a:t>of</a:t>
            </a:r>
            <a:r>
              <a:rPr sz="2000" spc="-60" dirty="0">
                <a:solidFill>
                  <a:srgbClr val="50E6FF"/>
                </a:solidFill>
              </a:rPr>
              <a:t> </a:t>
            </a:r>
            <a:r>
              <a:rPr sz="2000" spc="-5" dirty="0">
                <a:solidFill>
                  <a:srgbClr val="50E6FF"/>
                </a:solidFill>
              </a:rPr>
              <a:t>threats</a:t>
            </a:r>
            <a:endParaRPr sz="2000"/>
          </a:p>
        </p:txBody>
      </p:sp>
      <p:sp>
        <p:nvSpPr>
          <p:cNvPr id="4" name="object 4"/>
          <p:cNvSpPr/>
          <p:nvPr/>
        </p:nvSpPr>
        <p:spPr>
          <a:xfrm>
            <a:off x="569975" y="1988832"/>
            <a:ext cx="3686555" cy="270965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806195" y="2220467"/>
            <a:ext cx="3142615" cy="2051685"/>
          </a:xfrm>
          <a:custGeom>
            <a:avLst/>
            <a:gdLst/>
            <a:ahLst/>
            <a:cxnLst/>
            <a:rect l="l" t="t" r="r" b="b"/>
            <a:pathLst>
              <a:path w="3142615" h="2051685">
                <a:moveTo>
                  <a:pt x="0" y="2051304"/>
                </a:moveTo>
                <a:lnTo>
                  <a:pt x="3142488" y="2051304"/>
                </a:lnTo>
                <a:lnTo>
                  <a:pt x="3142488"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806195"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1994916" y="2465832"/>
            <a:ext cx="906779" cy="906779"/>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4294644" y="1988832"/>
            <a:ext cx="3688066" cy="2709659"/>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4530852" y="2220467"/>
            <a:ext cx="3144520" cy="2051685"/>
          </a:xfrm>
          <a:custGeom>
            <a:avLst/>
            <a:gdLst/>
            <a:ahLst/>
            <a:cxnLst/>
            <a:rect l="l" t="t" r="r" b="b"/>
            <a:pathLst>
              <a:path w="3144520" h="2051685">
                <a:moveTo>
                  <a:pt x="0" y="2051304"/>
                </a:moveTo>
                <a:lnTo>
                  <a:pt x="3144011" y="2051304"/>
                </a:lnTo>
                <a:lnTo>
                  <a:pt x="3144011"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4533900"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5707379" y="2523744"/>
            <a:ext cx="790955" cy="790955"/>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8022335" y="1988832"/>
            <a:ext cx="3686555" cy="270965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8258556" y="2220467"/>
            <a:ext cx="3142615" cy="2051685"/>
          </a:xfrm>
          <a:custGeom>
            <a:avLst/>
            <a:gdLst/>
            <a:ahLst/>
            <a:cxnLst/>
            <a:rect l="l" t="t" r="r" b="b"/>
            <a:pathLst>
              <a:path w="3142615" h="2051685">
                <a:moveTo>
                  <a:pt x="0" y="2051304"/>
                </a:moveTo>
                <a:lnTo>
                  <a:pt x="3142488" y="2051304"/>
                </a:lnTo>
                <a:lnTo>
                  <a:pt x="3142488"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8258556"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9435083" y="2523744"/>
            <a:ext cx="789419" cy="79095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p:nvPr/>
        </p:nvSpPr>
        <p:spPr>
          <a:xfrm>
            <a:off x="584454" y="2000250"/>
            <a:ext cx="3554095" cy="4395470"/>
          </a:xfrm>
          <a:prstGeom prst="rect">
            <a:avLst/>
          </a:prstGeom>
          <a:ln w="19050">
            <a:solidFill>
              <a:srgbClr val="50E6FF"/>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solidFill>
                <a:prstClr val="black"/>
              </a:solidFill>
              <a:effectLst/>
              <a:uLnTx/>
              <a:uFillTx/>
              <a:latin typeface="Times New Roman"/>
              <a:ea typeface="+mn-ea"/>
              <a:cs typeface="Times New Roman"/>
            </a:endParaRPr>
          </a:p>
          <a:p>
            <a:pPr marL="93980"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10" normalizeH="0" baseline="0" noProof="0" dirty="0">
                <a:ln>
                  <a:noFill/>
                </a:ln>
                <a:solidFill>
                  <a:srgbClr val="1A1A1A"/>
                </a:solidFill>
                <a:effectLst/>
                <a:uLnTx/>
                <a:uFillTx/>
                <a:latin typeface="Segoe UI Semibold"/>
                <a:ea typeface="+mn-ea"/>
                <a:cs typeface="Segoe UI Semibold"/>
              </a:rPr>
              <a:t>Analytics</a:t>
            </a:r>
            <a:endParaRPr kumimoji="0" sz="1750" b="0" i="0" u="none" strike="noStrike" kern="1200" cap="none" spc="0" normalizeH="0" baseline="0" noProof="0" dirty="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5"/>
              </a:spcBef>
              <a:spcAft>
                <a:spcPts val="0"/>
              </a:spcAft>
              <a:buClrTx/>
              <a:buSzTx/>
              <a:buFontTx/>
              <a:buNone/>
              <a:tabLst/>
              <a:defRPr/>
            </a:pPr>
            <a:endParaRPr kumimoji="0" sz="2450" b="0" i="0" u="none" strike="noStrike" kern="1200" cap="none" spc="0" normalizeH="0" baseline="0" noProof="0" dirty="0">
              <a:ln>
                <a:noFill/>
              </a:ln>
              <a:solidFill>
                <a:prstClr val="black"/>
              </a:solidFill>
              <a:effectLst/>
              <a:uLnTx/>
              <a:uFillTx/>
              <a:latin typeface="Segoe UI Semibold"/>
              <a:ea typeface="+mn-ea"/>
              <a:cs typeface="Segoe UI Semibold"/>
            </a:endParaRPr>
          </a:p>
          <a:p>
            <a:pPr marL="727075" marR="719455" lvl="0" indent="0" algn="ctr" defTabSz="914400" rtl="0" eaLnBrk="1" fontAlgn="auto" latinLnBrk="0" hangingPunct="1">
              <a:lnSpc>
                <a:spcPct val="157100"/>
              </a:lnSpc>
              <a:spcBef>
                <a:spcPts val="0"/>
              </a:spcBef>
              <a:spcAft>
                <a:spcPts val="0"/>
              </a:spcAft>
              <a:buClrTx/>
              <a:buSzTx/>
              <a:buFontTx/>
              <a:buNone/>
              <a:tabLst/>
              <a:defRPr/>
            </a:pPr>
            <a:r>
              <a:rPr kumimoji="0" sz="1350" b="0" i="0" u="none" strike="noStrike" kern="1200" cap="none" spc="5" normalizeH="0" baseline="0" noProof="0" dirty="0">
                <a:ln>
                  <a:noFill/>
                </a:ln>
                <a:solidFill>
                  <a:srgbClr val="FFFFFF"/>
                </a:solidFill>
                <a:effectLst/>
                <a:uLnTx/>
                <a:uFillTx/>
                <a:latin typeface="Segoe UI"/>
                <a:ea typeface="+mn-ea"/>
                <a:cs typeface="Segoe UI"/>
              </a:rPr>
              <a:t>Behavioral Analytics</a:t>
            </a:r>
            <a:r>
              <a:rPr kumimoji="0" sz="1350" b="0" i="0" u="none" strike="noStrike" kern="1200" cap="none" spc="-3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(UEBA)  Entity Search </a:t>
            </a:r>
            <a:r>
              <a:rPr kumimoji="0" sz="1350" b="0" i="0" u="none" strike="noStrike" kern="1200" cap="none" spc="10" normalizeH="0" baseline="0" noProof="0" dirty="0">
                <a:ln>
                  <a:noFill/>
                </a:ln>
                <a:solidFill>
                  <a:srgbClr val="FFFFFF"/>
                </a:solidFill>
                <a:effectLst/>
                <a:uLnTx/>
                <a:uFillTx/>
                <a:latin typeface="Segoe UI"/>
                <a:ea typeface="+mn-ea"/>
                <a:cs typeface="Segoe UI"/>
              </a:rPr>
              <a:t>and </a:t>
            </a:r>
            <a:r>
              <a:rPr kumimoji="0" sz="1350" b="0" i="0" u="none" strike="noStrike" kern="1200" cap="none" spc="5" normalizeH="0" baseline="0" noProof="0" dirty="0">
                <a:ln>
                  <a:noFill/>
                </a:ln>
                <a:solidFill>
                  <a:srgbClr val="FFFFFF"/>
                </a:solidFill>
                <a:effectLst/>
                <a:uLnTx/>
                <a:uFillTx/>
                <a:latin typeface="Segoe UI"/>
                <a:ea typeface="+mn-ea"/>
                <a:cs typeface="Segoe UI"/>
              </a:rPr>
              <a:t>Profiles  </a:t>
            </a:r>
            <a:r>
              <a:rPr kumimoji="0" sz="1350" b="0" i="0" u="none" strike="noStrike" kern="1200" cap="none" spc="10" normalizeH="0" baseline="0" noProof="0" dirty="0">
                <a:ln>
                  <a:noFill/>
                </a:ln>
                <a:solidFill>
                  <a:srgbClr val="FFFFFF"/>
                </a:solidFill>
                <a:effectLst/>
                <a:uLnTx/>
                <a:uFillTx/>
                <a:latin typeface="Segoe UI"/>
                <a:ea typeface="+mn-ea"/>
                <a:cs typeface="Segoe UI"/>
              </a:rPr>
              <a:t>New </a:t>
            </a:r>
            <a:r>
              <a:rPr kumimoji="0" sz="1350" b="0" i="0" u="none" strike="noStrike" kern="1200" cap="none" spc="5" normalizeH="0" baseline="0" noProof="0" dirty="0">
                <a:ln>
                  <a:noFill/>
                </a:ln>
                <a:solidFill>
                  <a:srgbClr val="FFFFFF"/>
                </a:solidFill>
                <a:effectLst/>
                <a:uLnTx/>
                <a:uFillTx/>
                <a:latin typeface="Segoe UI"/>
                <a:ea typeface="+mn-ea"/>
                <a:cs typeface="Segoe UI"/>
              </a:rPr>
              <a:t>ML Fusion</a:t>
            </a:r>
            <a:r>
              <a:rPr kumimoji="0" sz="1350" b="0" i="0" u="none" strike="noStrike" kern="1200" cap="none" spc="-20"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Scenarios</a:t>
            </a:r>
            <a:endParaRPr kumimoji="0" sz="1350" b="0" i="0" u="none" strike="noStrike" kern="1200" cap="none" spc="0" normalizeH="0" baseline="0" noProof="0" dirty="0">
              <a:ln>
                <a:noFill/>
              </a:ln>
              <a:solidFill>
                <a:prstClr val="black"/>
              </a:solidFill>
              <a:effectLst/>
              <a:uLnTx/>
              <a:uFillTx/>
              <a:latin typeface="Segoe UI"/>
              <a:ea typeface="+mn-ea"/>
              <a:cs typeface="Segoe UI"/>
            </a:endParaRPr>
          </a:p>
          <a:p>
            <a:pPr marL="0" marR="0" lvl="0" indent="0" algn="ctr" defTabSz="914400" rtl="0" eaLnBrk="1" fontAlgn="auto" latinLnBrk="0" hangingPunct="1">
              <a:lnSpc>
                <a:spcPct val="100000"/>
              </a:lnSpc>
              <a:spcBef>
                <a:spcPts val="925"/>
              </a:spcBef>
              <a:spcAft>
                <a:spcPts val="0"/>
              </a:spcAft>
              <a:buClrTx/>
              <a:buSzTx/>
              <a:buFontTx/>
              <a:buNone/>
              <a:tabLst/>
              <a:defRPr/>
            </a:pPr>
            <a:r>
              <a:rPr kumimoji="0" sz="1350" b="0" i="0" u="none" strike="noStrike" kern="1200" cap="none" spc="5" normalizeH="0" baseline="0" noProof="0" dirty="0">
                <a:ln>
                  <a:noFill/>
                </a:ln>
                <a:solidFill>
                  <a:srgbClr val="FFFFFF"/>
                </a:solidFill>
                <a:effectLst/>
                <a:uLnTx/>
                <a:uFillTx/>
                <a:latin typeface="Segoe UI"/>
                <a:ea typeface="+mn-ea"/>
                <a:cs typeface="Segoe UI"/>
              </a:rPr>
              <a:t>Jupyter Notebooks Powered by </a:t>
            </a:r>
            <a:r>
              <a:rPr kumimoji="0" sz="1350" b="0" i="0" u="none" strike="noStrike" kern="1200" cap="none" spc="10" normalizeH="0" baseline="0" noProof="0" dirty="0">
                <a:ln>
                  <a:noFill/>
                </a:ln>
                <a:solidFill>
                  <a:srgbClr val="FFFFFF"/>
                </a:solidFill>
                <a:effectLst/>
                <a:uLnTx/>
                <a:uFillTx/>
                <a:latin typeface="Segoe UI"/>
                <a:ea typeface="+mn-ea"/>
                <a:cs typeface="Segoe UI"/>
              </a:rPr>
              <a:t>Azure</a:t>
            </a:r>
            <a:r>
              <a:rPr kumimoji="0" sz="1350" b="0" i="0" u="none" strike="noStrike" kern="1200" cap="none" spc="-8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ML</a:t>
            </a:r>
            <a:endParaRPr kumimoji="0" sz="1350"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17" name="object 17"/>
          <p:cNvSpPr txBox="1"/>
          <p:nvPr/>
        </p:nvSpPr>
        <p:spPr>
          <a:xfrm>
            <a:off x="4319778" y="2000250"/>
            <a:ext cx="3554095" cy="4395470"/>
          </a:xfrm>
          <a:prstGeom prst="rect">
            <a:avLst/>
          </a:prstGeom>
          <a:ln w="19050">
            <a:solidFill>
              <a:srgbClr val="50E6FF"/>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43815"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10" normalizeH="0" baseline="0" noProof="0" dirty="0">
                <a:ln>
                  <a:noFill/>
                </a:ln>
                <a:solidFill>
                  <a:srgbClr val="1A1A1A"/>
                </a:solidFill>
                <a:effectLst/>
                <a:uLnTx/>
                <a:uFillTx/>
                <a:latin typeface="Segoe UI Semibold"/>
                <a:ea typeface="+mn-ea"/>
                <a:cs typeface="Segoe UI Semibold"/>
              </a:rPr>
              <a:t>Intelligence</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15"/>
              </a:spcBef>
              <a:spcAft>
                <a:spcPts val="0"/>
              </a:spcAft>
              <a:buClrTx/>
              <a:buSzTx/>
              <a:buFontTx/>
              <a:buNone/>
              <a:tabLst/>
              <a:defRPr/>
            </a:pPr>
            <a:endParaRPr kumimoji="0" sz="2450" b="0" i="0" u="none" strike="noStrike" kern="1200" cap="none" spc="0" normalizeH="0" baseline="0" noProof="0">
              <a:ln>
                <a:noFill/>
              </a:ln>
              <a:solidFill>
                <a:prstClr val="black"/>
              </a:solidFill>
              <a:effectLst/>
              <a:uLnTx/>
              <a:uFillTx/>
              <a:latin typeface="Segoe UI Semibold"/>
              <a:ea typeface="+mn-ea"/>
              <a:cs typeface="Segoe UI Semibold"/>
            </a:endParaRPr>
          </a:p>
          <a:p>
            <a:pPr marL="132715" marR="130175" lvl="0" indent="472440" algn="l" defTabSz="914400" rtl="0" eaLnBrk="1" fontAlgn="auto" latinLnBrk="0" hangingPunct="1">
              <a:lnSpc>
                <a:spcPct val="15360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Threat Indicator </a:t>
            </a:r>
            <a:r>
              <a:rPr kumimoji="0" sz="1400" b="0" i="0" u="none" strike="noStrike" kern="1200" cap="none" spc="0" normalizeH="0" baseline="0" noProof="0" dirty="0">
                <a:ln>
                  <a:noFill/>
                </a:ln>
                <a:solidFill>
                  <a:srgbClr val="FFFFFF"/>
                </a:solidFill>
                <a:effectLst/>
                <a:uLnTx/>
                <a:uFillTx/>
                <a:latin typeface="Segoe UI"/>
                <a:ea typeface="+mn-ea"/>
                <a:cs typeface="Segoe UI"/>
              </a:rPr>
              <a:t>Management  </a:t>
            </a:r>
            <a:r>
              <a:rPr kumimoji="0" sz="1400" b="0" i="0" u="none" strike="noStrike" kern="1200" cap="none" spc="-5" normalizeH="0" baseline="0" noProof="0" dirty="0">
                <a:ln>
                  <a:noFill/>
                </a:ln>
                <a:solidFill>
                  <a:srgbClr val="FFFFFF"/>
                </a:solidFill>
                <a:effectLst/>
                <a:uLnTx/>
                <a:uFillTx/>
                <a:latin typeface="Segoe UI"/>
                <a:ea typeface="+mn-ea"/>
                <a:cs typeface="Segoe UI"/>
              </a:rPr>
              <a:t>Integrated Threat Intelligence from</a:t>
            </a:r>
            <a:r>
              <a:rPr kumimoji="0" sz="1400" b="0" i="0" u="none" strike="noStrike" kern="1200" cap="none" spc="-20"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Threat</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466725"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Quotent, </a:t>
            </a:r>
            <a:r>
              <a:rPr kumimoji="0" sz="1400" b="0" i="0" u="none" strike="noStrike" kern="1200" cap="none" spc="-10" normalizeH="0" baseline="0" noProof="0" dirty="0">
                <a:ln>
                  <a:noFill/>
                </a:ln>
                <a:solidFill>
                  <a:srgbClr val="FFFFFF"/>
                </a:solidFill>
                <a:effectLst/>
                <a:uLnTx/>
                <a:uFillTx/>
                <a:latin typeface="Segoe UI"/>
                <a:ea typeface="+mn-ea"/>
                <a:cs typeface="Segoe UI"/>
              </a:rPr>
              <a:t>Recorded </a:t>
            </a:r>
            <a:r>
              <a:rPr kumimoji="0" sz="1400" b="0" i="0" u="none" strike="noStrike" kern="1200" cap="none" spc="-5" normalizeH="0" baseline="0" noProof="0" dirty="0">
                <a:ln>
                  <a:noFill/>
                </a:ln>
                <a:solidFill>
                  <a:srgbClr val="FFFFFF"/>
                </a:solidFill>
                <a:effectLst/>
                <a:uLnTx/>
                <a:uFillTx/>
                <a:latin typeface="Segoe UI"/>
                <a:ea typeface="+mn-ea"/>
                <a:cs typeface="Segoe UI"/>
              </a:rPr>
              <a:t>Future,</a:t>
            </a:r>
            <a:r>
              <a:rPr kumimoji="0" sz="1400" b="0" i="0" u="none" strike="noStrike" kern="1200" cap="none" spc="-1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RiskIQ</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ctr" defTabSz="914400" rtl="0" eaLnBrk="1" fontAlgn="auto" latinLnBrk="0" hangingPunct="1">
              <a:lnSpc>
                <a:spcPct val="100000"/>
              </a:lnSpc>
              <a:spcBef>
                <a:spcPts val="900"/>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Segoe UI"/>
                <a:ea typeface="+mn-ea"/>
                <a:cs typeface="Segoe UI"/>
              </a:rPr>
              <a:t>Watchlists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18" name="object 18"/>
          <p:cNvSpPr txBox="1"/>
          <p:nvPr/>
        </p:nvSpPr>
        <p:spPr>
          <a:xfrm>
            <a:off x="8053578" y="2000250"/>
            <a:ext cx="3554095" cy="4395470"/>
          </a:xfrm>
          <a:prstGeom prst="rect">
            <a:avLst/>
          </a:prstGeom>
          <a:ln w="19050">
            <a:solidFill>
              <a:srgbClr val="50E6FF"/>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Data </a:t>
            </a:r>
            <a:r>
              <a:rPr kumimoji="0" sz="1750" b="1" i="0" u="none" strike="noStrike" kern="1200" cap="none" spc="-10" normalizeH="0" baseline="0" noProof="0" dirty="0">
                <a:ln>
                  <a:noFill/>
                </a:ln>
                <a:solidFill>
                  <a:srgbClr val="1A1A1A"/>
                </a:solidFill>
                <a:effectLst/>
                <a:uLnTx/>
                <a:uFillTx/>
                <a:latin typeface="Segoe UI Semibold"/>
                <a:ea typeface="+mn-ea"/>
                <a:cs typeface="Segoe UI Semibold"/>
              </a:rPr>
              <a:t>Collection</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5"/>
              </a:spcBef>
              <a:spcAft>
                <a:spcPts val="0"/>
              </a:spcAft>
              <a:buClrTx/>
              <a:buSzTx/>
              <a:buFontTx/>
              <a:buNone/>
              <a:tabLst/>
              <a:defRPr/>
            </a:pPr>
            <a:endParaRPr kumimoji="0" sz="2450" b="0" i="0" u="none" strike="noStrike" kern="1200" cap="none" spc="0" normalizeH="0" baseline="0" noProof="0">
              <a:ln>
                <a:noFill/>
              </a:ln>
              <a:solidFill>
                <a:prstClr val="black"/>
              </a:solidFill>
              <a:effectLst/>
              <a:uLnTx/>
              <a:uFillTx/>
              <a:latin typeface="Segoe UI Semibold"/>
              <a:ea typeface="+mn-ea"/>
              <a:cs typeface="Segoe UI Semibold"/>
            </a:endParaRPr>
          </a:p>
          <a:p>
            <a:pPr marL="532765" marR="480695" lvl="0" indent="635" algn="ctr" defTabSz="914400" rtl="0" eaLnBrk="1" fontAlgn="auto" latinLnBrk="0" hangingPunct="1">
              <a:lnSpc>
                <a:spcPct val="157100"/>
              </a:lnSpc>
              <a:spcBef>
                <a:spcPts val="0"/>
              </a:spcBef>
              <a:spcAft>
                <a:spcPts val="0"/>
              </a:spcAft>
              <a:buClrTx/>
              <a:buSzTx/>
              <a:buFontTx/>
              <a:buNone/>
              <a:tabLst/>
              <a:defRPr/>
            </a:pPr>
            <a:r>
              <a:rPr kumimoji="0" sz="1350" b="0" i="0" u="none" strike="noStrike" kern="1200" cap="none" spc="5" normalizeH="0" baseline="0" noProof="0" dirty="0">
                <a:ln>
                  <a:noFill/>
                </a:ln>
                <a:solidFill>
                  <a:srgbClr val="FFFFFF"/>
                </a:solidFill>
                <a:effectLst/>
                <a:uLnTx/>
                <a:uFillTx/>
                <a:latin typeface="Segoe UI"/>
                <a:ea typeface="+mn-ea"/>
                <a:cs typeface="Segoe UI"/>
              </a:rPr>
              <a:t>Network </a:t>
            </a:r>
            <a:r>
              <a:rPr kumimoji="0" sz="1350" b="0" i="0" u="none" strike="noStrike" kern="1200" cap="none" spc="10" normalizeH="0" baseline="0" noProof="0" dirty="0">
                <a:ln>
                  <a:noFill/>
                </a:ln>
                <a:solidFill>
                  <a:srgbClr val="FFFFFF"/>
                </a:solidFill>
                <a:effectLst/>
                <a:uLnTx/>
                <a:uFillTx/>
                <a:latin typeface="Segoe UI"/>
                <a:ea typeface="+mn-ea"/>
                <a:cs typeface="Segoe UI"/>
              </a:rPr>
              <a:t>Schema </a:t>
            </a:r>
            <a:r>
              <a:rPr kumimoji="0" sz="1350" b="0" i="0" u="none" strike="noStrike" kern="1200" cap="none" spc="5" normalizeH="0" baseline="0" noProof="0" dirty="0">
                <a:ln>
                  <a:noFill/>
                </a:ln>
                <a:solidFill>
                  <a:srgbClr val="FFFFFF"/>
                </a:solidFill>
                <a:effectLst/>
                <a:uLnTx/>
                <a:uFillTx/>
                <a:latin typeface="Segoe UI"/>
                <a:ea typeface="+mn-ea"/>
                <a:cs typeface="Segoe UI"/>
              </a:rPr>
              <a:t>(OSSEM)  Logstash </a:t>
            </a:r>
            <a:r>
              <a:rPr kumimoji="0" sz="1350" b="0" i="0" u="none" strike="noStrike" kern="1200" cap="none" spc="10" normalizeH="0" baseline="0" noProof="0" dirty="0">
                <a:ln>
                  <a:noFill/>
                </a:ln>
                <a:solidFill>
                  <a:srgbClr val="FFFFFF"/>
                </a:solidFill>
                <a:effectLst/>
                <a:uLnTx/>
                <a:uFillTx/>
                <a:latin typeface="Segoe UI"/>
                <a:ea typeface="+mn-ea"/>
                <a:cs typeface="Segoe UI"/>
              </a:rPr>
              <a:t>Output</a:t>
            </a:r>
            <a:r>
              <a:rPr kumimoji="0" sz="1350" b="0" i="0" u="none" strike="noStrike" kern="1200" cap="none" spc="-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Plug-In</a:t>
            </a:r>
            <a:endParaRPr kumimoji="0" sz="1350" b="0" i="0" u="none" strike="noStrike" kern="1200" cap="none" spc="0" normalizeH="0" baseline="0" noProof="0">
              <a:ln>
                <a:noFill/>
              </a:ln>
              <a:solidFill>
                <a:prstClr val="black"/>
              </a:solidFill>
              <a:effectLst/>
              <a:uLnTx/>
              <a:uFillTx/>
              <a:latin typeface="Segoe UI"/>
              <a:ea typeface="+mn-ea"/>
              <a:cs typeface="Segoe UI"/>
            </a:endParaRPr>
          </a:p>
          <a:p>
            <a:pPr marL="474980" marR="422275" lvl="0" indent="-1270" algn="ctr" defTabSz="914400" rtl="0" eaLnBrk="1" fontAlgn="auto" latinLnBrk="0" hangingPunct="1">
              <a:lnSpc>
                <a:spcPct val="101499"/>
              </a:lnSpc>
              <a:spcBef>
                <a:spcPts val="900"/>
              </a:spcBef>
              <a:spcAft>
                <a:spcPts val="0"/>
              </a:spcAft>
              <a:buClrTx/>
              <a:buSzTx/>
              <a:buFontTx/>
              <a:buNone/>
              <a:tabLst/>
              <a:defRPr/>
            </a:pPr>
            <a:r>
              <a:rPr kumimoji="0" sz="1350" b="0" i="0" u="none" strike="noStrike" kern="1200" cap="none" spc="10" normalizeH="0" baseline="0" noProof="0" dirty="0">
                <a:ln>
                  <a:noFill/>
                </a:ln>
                <a:solidFill>
                  <a:srgbClr val="FFFFFF"/>
                </a:solidFill>
                <a:effectLst/>
                <a:uLnTx/>
                <a:uFillTx/>
                <a:latin typeface="Segoe UI"/>
                <a:ea typeface="+mn-ea"/>
                <a:cs typeface="Segoe UI"/>
              </a:rPr>
              <a:t>Connectors </a:t>
            </a:r>
            <a:r>
              <a:rPr kumimoji="0" sz="1350" b="0" i="0" u="none" strike="noStrike" kern="1200" cap="none" spc="5" normalizeH="0" baseline="0" noProof="0" dirty="0">
                <a:ln>
                  <a:noFill/>
                </a:ln>
                <a:solidFill>
                  <a:srgbClr val="FFFFFF"/>
                </a:solidFill>
                <a:effectLst/>
                <a:uLnTx/>
                <a:uFillTx/>
                <a:latin typeface="Segoe UI"/>
                <a:ea typeface="+mn-ea"/>
                <a:cs typeface="Segoe UI"/>
              </a:rPr>
              <a:t>for: Microsoft Teams,  Microsoft </a:t>
            </a:r>
            <a:r>
              <a:rPr kumimoji="0" sz="1350" b="0" i="0" u="none" strike="noStrike" kern="1200" cap="none" spc="0" normalizeH="0" baseline="0" noProof="0" dirty="0">
                <a:ln>
                  <a:noFill/>
                </a:ln>
                <a:solidFill>
                  <a:srgbClr val="FFFFFF"/>
                </a:solidFill>
                <a:effectLst/>
                <a:uLnTx/>
                <a:uFillTx/>
                <a:latin typeface="Segoe UI"/>
                <a:ea typeface="+mn-ea"/>
                <a:cs typeface="Segoe UI"/>
              </a:rPr>
              <a:t>365 </a:t>
            </a:r>
            <a:r>
              <a:rPr kumimoji="0" sz="1350" b="0" i="0" u="none" strike="noStrike" kern="1200" cap="none" spc="5" normalizeH="0" baseline="0" noProof="0" dirty="0">
                <a:ln>
                  <a:noFill/>
                </a:ln>
                <a:solidFill>
                  <a:srgbClr val="FFFFFF"/>
                </a:solidFill>
                <a:effectLst/>
                <a:uLnTx/>
                <a:uFillTx/>
                <a:latin typeface="Segoe UI"/>
                <a:ea typeface="+mn-ea"/>
                <a:cs typeface="Segoe UI"/>
              </a:rPr>
              <a:t>Defender Endpoint,  CyberArk, NetScaler, ForgeRock,</a:t>
            </a:r>
            <a:r>
              <a:rPr kumimoji="0" sz="1350" b="0" i="0" u="none" strike="noStrike" kern="1200" cap="none" spc="-60" normalizeH="0" baseline="0" noProof="0" dirty="0">
                <a:ln>
                  <a:noFill/>
                </a:ln>
                <a:solidFill>
                  <a:srgbClr val="FFFFFF"/>
                </a:solidFill>
                <a:effectLst/>
                <a:uLnTx/>
                <a:uFillTx/>
                <a:latin typeface="Segoe UI"/>
                <a:ea typeface="+mn-ea"/>
                <a:cs typeface="Segoe UI"/>
              </a:rPr>
              <a:t> </a:t>
            </a:r>
            <a:r>
              <a:rPr kumimoji="0" sz="1350" b="0" i="0" u="none" strike="noStrike" kern="1200" cap="none" spc="10" normalizeH="0" baseline="0" noProof="0" dirty="0">
                <a:ln>
                  <a:noFill/>
                </a:ln>
                <a:solidFill>
                  <a:srgbClr val="FFFFFF"/>
                </a:solidFill>
                <a:effectLst/>
                <a:uLnTx/>
                <a:uFillTx/>
                <a:latin typeface="Segoe UI"/>
                <a:ea typeface="+mn-ea"/>
                <a:cs typeface="Segoe UI"/>
              </a:rPr>
              <a:t>&amp;  </a:t>
            </a:r>
            <a:r>
              <a:rPr kumimoji="0" sz="1350" b="0" i="0" u="none" strike="noStrike" kern="1200" cap="none" spc="5" normalizeH="0" baseline="0" noProof="0" dirty="0">
                <a:ln>
                  <a:noFill/>
                </a:ln>
                <a:solidFill>
                  <a:srgbClr val="FFFFFF"/>
                </a:solidFill>
                <a:effectLst/>
                <a:uLnTx/>
                <a:uFillTx/>
                <a:latin typeface="Segoe UI"/>
                <a:ea typeface="+mn-ea"/>
                <a:cs typeface="Segoe UI"/>
              </a:rPr>
              <a:t>Beyond</a:t>
            </a:r>
            <a:r>
              <a:rPr kumimoji="0" sz="1350" b="0" i="0" u="none" strike="noStrike" kern="1200" cap="none" spc="-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Security</a:t>
            </a:r>
            <a:endParaRPr kumimoji="0" sz="1350" b="0" i="0" u="none" strike="noStrike" kern="1200" cap="none" spc="0" normalizeH="0" baseline="0" noProof="0">
              <a:ln>
                <a:noFill/>
              </a:ln>
              <a:solidFill>
                <a:prstClr val="black"/>
              </a:solidFill>
              <a:effectLst/>
              <a:uLnTx/>
              <a:uFillTx/>
              <a:latin typeface="Segoe UI"/>
              <a:ea typeface="+mn-ea"/>
              <a:cs typeface="Segoe UI"/>
            </a:endParaRPr>
          </a:p>
        </p:txBody>
      </p:sp>
    </p:spTree>
    <p:extLst>
      <p:ext uri="{BB962C8B-B14F-4D97-AF65-F5344CB8AC3E}">
        <p14:creationId xmlns:p14="http://schemas.microsoft.com/office/powerpoint/2010/main" val="2029294823"/>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2018030"/>
          </a:xfrm>
          <a:custGeom>
            <a:avLst/>
            <a:gdLst/>
            <a:ahLst/>
            <a:cxnLst/>
            <a:rect l="l" t="t" r="r" b="b"/>
            <a:pathLst>
              <a:path w="12192000" h="2018030">
                <a:moveTo>
                  <a:pt x="0" y="2017776"/>
                </a:moveTo>
                <a:lnTo>
                  <a:pt x="12192000" y="2017776"/>
                </a:lnTo>
                <a:lnTo>
                  <a:pt x="12192000" y="0"/>
                </a:lnTo>
                <a:lnTo>
                  <a:pt x="0" y="0"/>
                </a:lnTo>
                <a:lnTo>
                  <a:pt x="0" y="2017776"/>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2229737" y="508317"/>
            <a:ext cx="7734934" cy="513715"/>
          </a:xfrm>
          <a:prstGeom prst="rect">
            <a:avLst/>
          </a:prstGeom>
        </p:spPr>
        <p:txBody>
          <a:bodyPr vert="horz" wrap="square" lIns="0" tIns="13335" rIns="0" bIns="0" rtlCol="0">
            <a:spAutoFit/>
          </a:bodyPr>
          <a:lstStyle/>
          <a:p>
            <a:pPr marL="12700">
              <a:lnSpc>
                <a:spcPct val="100000"/>
              </a:lnSpc>
              <a:spcBef>
                <a:spcPts val="105"/>
              </a:spcBef>
            </a:pPr>
            <a:r>
              <a:rPr spc="-50" dirty="0"/>
              <a:t>End-to-end </a:t>
            </a:r>
            <a:r>
              <a:rPr spc="-45" dirty="0"/>
              <a:t>solution </a:t>
            </a:r>
            <a:r>
              <a:rPr spc="-35" dirty="0"/>
              <a:t>for </a:t>
            </a:r>
            <a:r>
              <a:rPr spc="-45" dirty="0"/>
              <a:t>security</a:t>
            </a:r>
            <a:r>
              <a:rPr spc="-375" dirty="0"/>
              <a:t> </a:t>
            </a:r>
            <a:r>
              <a:rPr spc="-55" dirty="0"/>
              <a:t>operations</a:t>
            </a:r>
          </a:p>
        </p:txBody>
      </p:sp>
      <p:sp>
        <p:nvSpPr>
          <p:cNvPr id="4" name="object 4"/>
          <p:cNvSpPr/>
          <p:nvPr/>
        </p:nvSpPr>
        <p:spPr>
          <a:xfrm>
            <a:off x="0" y="2017776"/>
            <a:ext cx="12192000" cy="4840605"/>
          </a:xfrm>
          <a:custGeom>
            <a:avLst/>
            <a:gdLst/>
            <a:ahLst/>
            <a:cxnLst/>
            <a:rect l="l" t="t" r="r" b="b"/>
            <a:pathLst>
              <a:path w="12192000" h="4840605">
                <a:moveTo>
                  <a:pt x="0" y="4840224"/>
                </a:moveTo>
                <a:lnTo>
                  <a:pt x="12192000" y="4840224"/>
                </a:lnTo>
                <a:lnTo>
                  <a:pt x="12192000" y="0"/>
                </a:lnTo>
                <a:lnTo>
                  <a:pt x="0" y="0"/>
                </a:lnTo>
                <a:lnTo>
                  <a:pt x="0" y="4840224"/>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2676144" y="29154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2906267" y="3147060"/>
            <a:ext cx="1871980" cy="2049780"/>
          </a:xfrm>
          <a:custGeom>
            <a:avLst/>
            <a:gdLst/>
            <a:ahLst/>
            <a:cxnLst/>
            <a:rect l="l" t="t" r="r" b="b"/>
            <a:pathLst>
              <a:path w="1871979"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4047304" y="3887951"/>
            <a:ext cx="74282" cy="7429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3890802" y="3933988"/>
            <a:ext cx="74282" cy="74282"/>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3622591" y="3952721"/>
            <a:ext cx="55244" cy="107950"/>
          </a:xfrm>
          <a:custGeom>
            <a:avLst/>
            <a:gdLst/>
            <a:ahLst/>
            <a:cxnLst/>
            <a:rect l="l" t="t" r="r" b="b"/>
            <a:pathLst>
              <a:path w="55245" h="107950">
                <a:moveTo>
                  <a:pt x="55245" y="107403"/>
                </a:moveTo>
                <a:lnTo>
                  <a:pt x="55245" y="15341"/>
                </a:lnTo>
                <a:lnTo>
                  <a:pt x="47574" y="0"/>
                </a:lnTo>
                <a:lnTo>
                  <a:pt x="39903"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3797520" y="3814621"/>
            <a:ext cx="66040" cy="278130"/>
          </a:xfrm>
          <a:custGeom>
            <a:avLst/>
            <a:gdLst/>
            <a:ahLst/>
            <a:cxnLst/>
            <a:rect l="l" t="t" r="r" b="b"/>
            <a:pathLst>
              <a:path w="66039" h="278129">
                <a:moveTo>
                  <a:pt x="65976" y="277723"/>
                </a:moveTo>
                <a:lnTo>
                  <a:pt x="65976" y="13817"/>
                </a:lnTo>
                <a:lnTo>
                  <a:pt x="65976" y="4610"/>
                </a:lnTo>
                <a:lnTo>
                  <a:pt x="59842" y="0"/>
                </a:lnTo>
                <a:lnTo>
                  <a:pt x="50634"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3742275" y="3787011"/>
            <a:ext cx="55244" cy="55244"/>
          </a:xfrm>
          <a:custGeom>
            <a:avLst/>
            <a:gdLst/>
            <a:ahLst/>
            <a:cxnLst/>
            <a:rect l="l" t="t" r="r" b="b"/>
            <a:pathLst>
              <a:path w="55245" h="55245">
                <a:moveTo>
                  <a:pt x="0" y="27609"/>
                </a:moveTo>
                <a:lnTo>
                  <a:pt x="2158" y="38403"/>
                </a:lnTo>
                <a:lnTo>
                  <a:pt x="8058" y="47178"/>
                </a:lnTo>
                <a:lnTo>
                  <a:pt x="16834" y="53075"/>
                </a:lnTo>
                <a:lnTo>
                  <a:pt x="27622" y="55232"/>
                </a:lnTo>
                <a:lnTo>
                  <a:pt x="38410" y="53075"/>
                </a:lnTo>
                <a:lnTo>
                  <a:pt x="47186" y="47178"/>
                </a:lnTo>
                <a:lnTo>
                  <a:pt x="53086" y="38403"/>
                </a:lnTo>
                <a:lnTo>
                  <a:pt x="55244"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3927937" y="3796219"/>
            <a:ext cx="55244" cy="55244"/>
          </a:xfrm>
          <a:custGeom>
            <a:avLst/>
            <a:gdLst/>
            <a:ahLst/>
            <a:cxnLst/>
            <a:rect l="l" t="t" r="r" b="b"/>
            <a:pathLst>
              <a:path w="55245" h="55245">
                <a:moveTo>
                  <a:pt x="0" y="27609"/>
                </a:moveTo>
                <a:lnTo>
                  <a:pt x="2158" y="38398"/>
                </a:lnTo>
                <a:lnTo>
                  <a:pt x="8058" y="47174"/>
                </a:lnTo>
                <a:lnTo>
                  <a:pt x="16834" y="53073"/>
                </a:lnTo>
                <a:lnTo>
                  <a:pt x="27622" y="55232"/>
                </a:lnTo>
                <a:lnTo>
                  <a:pt x="38410" y="53073"/>
                </a:lnTo>
                <a:lnTo>
                  <a:pt x="47186" y="47174"/>
                </a:lnTo>
                <a:lnTo>
                  <a:pt x="53086" y="38398"/>
                </a:lnTo>
                <a:lnTo>
                  <a:pt x="55245"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3733068" y="3952721"/>
            <a:ext cx="55244" cy="55244"/>
          </a:xfrm>
          <a:custGeom>
            <a:avLst/>
            <a:gdLst/>
            <a:ahLst/>
            <a:cxnLst/>
            <a:rect l="l" t="t" r="r" b="b"/>
            <a:pathLst>
              <a:path w="55245" h="55245">
                <a:moveTo>
                  <a:pt x="0" y="27609"/>
                </a:moveTo>
                <a:lnTo>
                  <a:pt x="2158" y="38398"/>
                </a:lnTo>
                <a:lnTo>
                  <a:pt x="8058" y="47174"/>
                </a:lnTo>
                <a:lnTo>
                  <a:pt x="16834" y="53073"/>
                </a:lnTo>
                <a:lnTo>
                  <a:pt x="27622" y="55232"/>
                </a:lnTo>
                <a:lnTo>
                  <a:pt x="38410" y="53073"/>
                </a:lnTo>
                <a:lnTo>
                  <a:pt x="47186" y="47174"/>
                </a:lnTo>
                <a:lnTo>
                  <a:pt x="53086" y="38398"/>
                </a:lnTo>
                <a:lnTo>
                  <a:pt x="55244"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3557833" y="3915573"/>
            <a:ext cx="74282" cy="7428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3863497" y="3851451"/>
            <a:ext cx="92075" cy="27940"/>
          </a:xfrm>
          <a:custGeom>
            <a:avLst/>
            <a:gdLst/>
            <a:ahLst/>
            <a:cxnLst/>
            <a:rect l="l" t="t" r="r" b="b"/>
            <a:pathLst>
              <a:path w="92075" h="27939">
                <a:moveTo>
                  <a:pt x="0" y="27622"/>
                </a:moveTo>
                <a:lnTo>
                  <a:pt x="75184" y="27622"/>
                </a:lnTo>
                <a:lnTo>
                  <a:pt x="84391" y="27622"/>
                </a:lnTo>
                <a:lnTo>
                  <a:pt x="92062" y="21475"/>
                </a:lnTo>
                <a:lnTo>
                  <a:pt x="92062" y="13804"/>
                </a:lnTo>
                <a:lnTo>
                  <a:pt x="92062"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3677836" y="3768596"/>
            <a:ext cx="83185" cy="184150"/>
          </a:xfrm>
          <a:custGeom>
            <a:avLst/>
            <a:gdLst/>
            <a:ahLst/>
            <a:cxnLst/>
            <a:rect l="l" t="t" r="r" b="b"/>
            <a:pathLst>
              <a:path w="83185" h="184150">
                <a:moveTo>
                  <a:pt x="0" y="0"/>
                </a:moveTo>
                <a:lnTo>
                  <a:pt x="0" y="116611"/>
                </a:lnTo>
                <a:lnTo>
                  <a:pt x="0" y="124282"/>
                </a:lnTo>
                <a:lnTo>
                  <a:pt x="6134" y="128879"/>
                </a:lnTo>
                <a:lnTo>
                  <a:pt x="13804" y="128879"/>
                </a:lnTo>
                <a:lnTo>
                  <a:pt x="44500" y="128879"/>
                </a:lnTo>
                <a:lnTo>
                  <a:pt x="67513" y="128879"/>
                </a:lnTo>
                <a:lnTo>
                  <a:pt x="75183" y="128879"/>
                </a:lnTo>
                <a:lnTo>
                  <a:pt x="82854" y="138087"/>
                </a:lnTo>
                <a:lnTo>
                  <a:pt x="82854" y="145757"/>
                </a:lnTo>
                <a:lnTo>
                  <a:pt x="82854" y="18412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010792" y="3925098"/>
            <a:ext cx="46355" cy="83185"/>
          </a:xfrm>
          <a:custGeom>
            <a:avLst/>
            <a:gdLst/>
            <a:ahLst/>
            <a:cxnLst/>
            <a:rect l="l" t="t" r="r" b="b"/>
            <a:pathLst>
              <a:path w="46354" h="83185">
                <a:moveTo>
                  <a:pt x="46037" y="0"/>
                </a:moveTo>
                <a:lnTo>
                  <a:pt x="13817" y="0"/>
                </a:lnTo>
                <a:lnTo>
                  <a:pt x="6146" y="0"/>
                </a:lnTo>
                <a:lnTo>
                  <a:pt x="0" y="6134"/>
                </a:lnTo>
                <a:lnTo>
                  <a:pt x="0" y="13804"/>
                </a:lnTo>
                <a:lnTo>
                  <a:pt x="0" y="8285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3955559" y="3971123"/>
            <a:ext cx="55244" cy="95250"/>
          </a:xfrm>
          <a:custGeom>
            <a:avLst/>
            <a:gdLst/>
            <a:ahLst/>
            <a:cxnLst/>
            <a:rect l="l" t="t" r="r" b="b"/>
            <a:pathLst>
              <a:path w="55245" h="95250">
                <a:moveTo>
                  <a:pt x="55232" y="95135"/>
                </a:moveTo>
                <a:lnTo>
                  <a:pt x="55232" y="13817"/>
                </a:lnTo>
                <a:lnTo>
                  <a:pt x="55232" y="6146"/>
                </a:lnTo>
                <a:lnTo>
                  <a:pt x="49098" y="0"/>
                </a:lnTo>
                <a:lnTo>
                  <a:pt x="39890"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3509053" y="3709332"/>
            <a:ext cx="669290" cy="414655"/>
          </a:xfrm>
          <a:custGeom>
            <a:avLst/>
            <a:gdLst/>
            <a:ahLst/>
            <a:cxnLst/>
            <a:rect l="l" t="t" r="r" b="b"/>
            <a:pathLst>
              <a:path w="669289" h="414654">
                <a:moveTo>
                  <a:pt x="543179" y="300158"/>
                </a:moveTo>
                <a:lnTo>
                  <a:pt x="553820" y="306199"/>
                </a:lnTo>
                <a:lnTo>
                  <a:pt x="565038" y="310513"/>
                </a:lnTo>
                <a:lnTo>
                  <a:pt x="576833" y="313100"/>
                </a:lnTo>
                <a:lnTo>
                  <a:pt x="589203" y="313963"/>
                </a:lnTo>
                <a:lnTo>
                  <a:pt x="620445" y="307753"/>
                </a:lnTo>
                <a:lnTo>
                  <a:pt x="645788" y="290755"/>
                </a:lnTo>
                <a:lnTo>
                  <a:pt x="662787" y="265415"/>
                </a:lnTo>
                <a:lnTo>
                  <a:pt x="668997" y="234181"/>
                </a:lnTo>
                <a:lnTo>
                  <a:pt x="662787" y="202940"/>
                </a:lnTo>
                <a:lnTo>
                  <a:pt x="645788" y="177596"/>
                </a:lnTo>
                <a:lnTo>
                  <a:pt x="620445" y="160597"/>
                </a:lnTo>
                <a:lnTo>
                  <a:pt x="589203" y="154387"/>
                </a:lnTo>
                <a:lnTo>
                  <a:pt x="589203" y="152863"/>
                </a:lnTo>
                <a:lnTo>
                  <a:pt x="579568" y="89065"/>
                </a:lnTo>
                <a:lnTo>
                  <a:pt x="563889" y="56772"/>
                </a:lnTo>
                <a:lnTo>
                  <a:pt x="530946" y="46057"/>
                </a:lnTo>
                <a:lnTo>
                  <a:pt x="469519" y="46996"/>
                </a:lnTo>
                <a:lnTo>
                  <a:pt x="437325" y="14792"/>
                </a:lnTo>
                <a:lnTo>
                  <a:pt x="413327" y="2300"/>
                </a:lnTo>
                <a:lnTo>
                  <a:pt x="385587" y="7936"/>
                </a:lnTo>
                <a:lnTo>
                  <a:pt x="342163" y="30118"/>
                </a:lnTo>
                <a:lnTo>
                  <a:pt x="302245" y="4773"/>
                </a:lnTo>
                <a:lnTo>
                  <a:pt x="275993" y="0"/>
                </a:lnTo>
                <a:lnTo>
                  <a:pt x="251755" y="19105"/>
                </a:lnTo>
                <a:lnTo>
                  <a:pt x="217881" y="65398"/>
                </a:lnTo>
                <a:lnTo>
                  <a:pt x="158182" y="43294"/>
                </a:lnTo>
                <a:lnTo>
                  <a:pt x="125815" y="43918"/>
                </a:lnTo>
                <a:lnTo>
                  <a:pt x="109560" y="74462"/>
                </a:lnTo>
                <a:lnTo>
                  <a:pt x="98196" y="142119"/>
                </a:lnTo>
                <a:lnTo>
                  <a:pt x="44012" y="154828"/>
                </a:lnTo>
                <a:lnTo>
                  <a:pt x="15722" y="168973"/>
                </a:lnTo>
                <a:lnTo>
                  <a:pt x="4120" y="193472"/>
                </a:lnTo>
                <a:lnTo>
                  <a:pt x="0" y="237242"/>
                </a:lnTo>
                <a:lnTo>
                  <a:pt x="4260" y="278215"/>
                </a:lnTo>
                <a:lnTo>
                  <a:pt x="22292" y="310203"/>
                </a:lnTo>
                <a:lnTo>
                  <a:pt x="50930" y="329378"/>
                </a:lnTo>
                <a:lnTo>
                  <a:pt x="87006" y="331907"/>
                </a:lnTo>
                <a:lnTo>
                  <a:pt x="127355" y="313963"/>
                </a:lnTo>
                <a:lnTo>
                  <a:pt x="157683" y="355917"/>
                </a:lnTo>
                <a:lnTo>
                  <a:pt x="180100" y="373418"/>
                </a:lnTo>
                <a:lnTo>
                  <a:pt x="205681" y="369630"/>
                </a:lnTo>
                <a:lnTo>
                  <a:pt x="245503" y="347719"/>
                </a:lnTo>
                <a:lnTo>
                  <a:pt x="298101" y="397727"/>
                </a:lnTo>
                <a:lnTo>
                  <a:pt x="332576" y="414077"/>
                </a:lnTo>
                <a:lnTo>
                  <a:pt x="364177" y="396479"/>
                </a:lnTo>
                <a:lnTo>
                  <a:pt x="408152" y="344646"/>
                </a:lnTo>
                <a:lnTo>
                  <a:pt x="461183" y="384520"/>
                </a:lnTo>
                <a:lnTo>
                  <a:pt x="492925" y="393177"/>
                </a:lnTo>
                <a:lnTo>
                  <a:pt x="516037" y="366447"/>
                </a:lnTo>
                <a:lnTo>
                  <a:pt x="543179" y="300158"/>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703064" y="2863595"/>
            <a:ext cx="2404871" cy="2709671"/>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933188" y="3095244"/>
            <a:ext cx="1873250" cy="2101850"/>
          </a:xfrm>
          <a:custGeom>
            <a:avLst/>
            <a:gdLst/>
            <a:ahLst/>
            <a:cxnLst/>
            <a:rect l="l" t="t" r="r" b="b"/>
            <a:pathLst>
              <a:path w="1873250" h="2101850">
                <a:moveTo>
                  <a:pt x="0" y="2101595"/>
                </a:moveTo>
                <a:lnTo>
                  <a:pt x="1872995" y="2101595"/>
                </a:lnTo>
                <a:lnTo>
                  <a:pt x="1872995" y="0"/>
                </a:lnTo>
                <a:lnTo>
                  <a:pt x="0" y="0"/>
                </a:lnTo>
                <a:lnTo>
                  <a:pt x="0" y="2101595"/>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7147559" y="29154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7377683" y="3147060"/>
            <a:ext cx="1871980" cy="2049780"/>
          </a:xfrm>
          <a:custGeom>
            <a:avLst/>
            <a:gdLst/>
            <a:ahLst/>
            <a:cxnLst/>
            <a:rect l="l" t="t" r="r" b="b"/>
            <a:pathLst>
              <a:path w="1871979"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9552431" y="2915411"/>
            <a:ext cx="2404871" cy="2708147"/>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9782556" y="3147060"/>
            <a:ext cx="1873250" cy="2049780"/>
          </a:xfrm>
          <a:custGeom>
            <a:avLst/>
            <a:gdLst/>
            <a:ahLst/>
            <a:cxnLst/>
            <a:rect l="l" t="t" r="r" b="b"/>
            <a:pathLst>
              <a:path w="1873250" h="2049779">
                <a:moveTo>
                  <a:pt x="0" y="2049779"/>
                </a:moveTo>
                <a:lnTo>
                  <a:pt x="1872996" y="2049779"/>
                </a:lnTo>
                <a:lnTo>
                  <a:pt x="1872996"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2906267" y="5196840"/>
            <a:ext cx="1871980" cy="123825"/>
          </a:xfrm>
          <a:custGeom>
            <a:avLst/>
            <a:gdLst/>
            <a:ahLst/>
            <a:cxnLst/>
            <a:rect l="l" t="t" r="r" b="b"/>
            <a:pathLst>
              <a:path w="1871979" h="123825">
                <a:moveTo>
                  <a:pt x="0" y="123444"/>
                </a:moveTo>
                <a:lnTo>
                  <a:pt x="1871472" y="123444"/>
                </a:lnTo>
                <a:lnTo>
                  <a:pt x="1871472"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4933188" y="5196840"/>
            <a:ext cx="1873250" cy="123825"/>
          </a:xfrm>
          <a:custGeom>
            <a:avLst/>
            <a:gdLst/>
            <a:ahLst/>
            <a:cxnLst/>
            <a:rect l="l" t="t" r="r" b="b"/>
            <a:pathLst>
              <a:path w="1873250" h="123825">
                <a:moveTo>
                  <a:pt x="0" y="123444"/>
                </a:moveTo>
                <a:lnTo>
                  <a:pt x="1872995" y="123444"/>
                </a:lnTo>
                <a:lnTo>
                  <a:pt x="1872995"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7377683" y="5196840"/>
            <a:ext cx="1871980" cy="123825"/>
          </a:xfrm>
          <a:custGeom>
            <a:avLst/>
            <a:gdLst/>
            <a:ahLst/>
            <a:cxnLst/>
            <a:rect l="l" t="t" r="r" b="b"/>
            <a:pathLst>
              <a:path w="1871979" h="123825">
                <a:moveTo>
                  <a:pt x="0" y="123444"/>
                </a:moveTo>
                <a:lnTo>
                  <a:pt x="1871472" y="123444"/>
                </a:lnTo>
                <a:lnTo>
                  <a:pt x="1871472"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9782556" y="5196840"/>
            <a:ext cx="1873250" cy="123825"/>
          </a:xfrm>
          <a:custGeom>
            <a:avLst/>
            <a:gdLst/>
            <a:ahLst/>
            <a:cxnLst/>
            <a:rect l="l" t="t" r="r" b="b"/>
            <a:pathLst>
              <a:path w="1873250" h="123825">
                <a:moveTo>
                  <a:pt x="0" y="123444"/>
                </a:moveTo>
                <a:lnTo>
                  <a:pt x="1872996" y="123444"/>
                </a:lnTo>
                <a:lnTo>
                  <a:pt x="1872996"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260604" y="29154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490727" y="3147060"/>
            <a:ext cx="1871980" cy="2049780"/>
          </a:xfrm>
          <a:custGeom>
            <a:avLst/>
            <a:gdLst/>
            <a:ahLst/>
            <a:cxnLst/>
            <a:rect l="l" t="t" r="r" b="b"/>
            <a:pathLst>
              <a:path w="1871980"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490727" y="5196840"/>
            <a:ext cx="1871980" cy="123825"/>
          </a:xfrm>
          <a:custGeom>
            <a:avLst/>
            <a:gdLst/>
            <a:ahLst/>
            <a:cxnLst/>
            <a:rect l="l" t="t" r="r" b="b"/>
            <a:pathLst>
              <a:path w="1871980" h="123825">
                <a:moveTo>
                  <a:pt x="0" y="123444"/>
                </a:moveTo>
                <a:lnTo>
                  <a:pt x="1871472" y="123444"/>
                </a:lnTo>
                <a:lnTo>
                  <a:pt x="1871472"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5579745" y="3940780"/>
            <a:ext cx="220802" cy="223926"/>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5876340" y="3940780"/>
            <a:ext cx="220802" cy="223926"/>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5885865" y="3687314"/>
            <a:ext cx="191770" cy="365760"/>
          </a:xfrm>
          <a:custGeom>
            <a:avLst/>
            <a:gdLst/>
            <a:ahLst/>
            <a:cxnLst/>
            <a:rect l="l" t="t" r="r" b="b"/>
            <a:pathLst>
              <a:path w="191770" h="365760">
                <a:moveTo>
                  <a:pt x="191211" y="319557"/>
                </a:moveTo>
                <a:lnTo>
                  <a:pt x="100876" y="51993"/>
                </a:lnTo>
                <a:lnTo>
                  <a:pt x="82811" y="15100"/>
                </a:lnTo>
                <a:lnTo>
                  <a:pt x="51193" y="0"/>
                </a:lnTo>
                <a:lnTo>
                  <a:pt x="31128" y="4037"/>
                </a:lnTo>
                <a:lnTo>
                  <a:pt x="14871" y="15100"/>
                </a:lnTo>
                <a:lnTo>
                  <a:pt x="3977" y="31611"/>
                </a:lnTo>
                <a:lnTo>
                  <a:pt x="0" y="51993"/>
                </a:lnTo>
                <a:lnTo>
                  <a:pt x="0" y="365429"/>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5595289" y="3687314"/>
            <a:ext cx="196215" cy="365760"/>
          </a:xfrm>
          <a:custGeom>
            <a:avLst/>
            <a:gdLst/>
            <a:ahLst/>
            <a:cxnLst/>
            <a:rect l="l" t="t" r="r" b="b"/>
            <a:pathLst>
              <a:path w="196214" h="365760">
                <a:moveTo>
                  <a:pt x="195732" y="365429"/>
                </a:moveTo>
                <a:lnTo>
                  <a:pt x="195732" y="51993"/>
                </a:lnTo>
                <a:lnTo>
                  <a:pt x="191755" y="31611"/>
                </a:lnTo>
                <a:lnTo>
                  <a:pt x="180860" y="15100"/>
                </a:lnTo>
                <a:lnTo>
                  <a:pt x="164603" y="4037"/>
                </a:lnTo>
                <a:lnTo>
                  <a:pt x="144538" y="0"/>
                </a:lnTo>
                <a:lnTo>
                  <a:pt x="126401" y="4037"/>
                </a:lnTo>
                <a:lnTo>
                  <a:pt x="112358" y="15100"/>
                </a:lnTo>
                <a:lnTo>
                  <a:pt x="101985" y="31611"/>
                </a:lnTo>
                <a:lnTo>
                  <a:pt x="94856" y="51993"/>
                </a:lnTo>
                <a:lnTo>
                  <a:pt x="0" y="331787"/>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5791022" y="3820333"/>
            <a:ext cx="95250" cy="0"/>
          </a:xfrm>
          <a:custGeom>
            <a:avLst/>
            <a:gdLst/>
            <a:ahLst/>
            <a:cxnLst/>
            <a:rect l="l" t="t" r="r" b="b"/>
            <a:pathLst>
              <a:path w="95250">
                <a:moveTo>
                  <a:pt x="0" y="0"/>
                </a:moveTo>
                <a:lnTo>
                  <a:pt x="94843"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5791022" y="3922784"/>
            <a:ext cx="95250" cy="0"/>
          </a:xfrm>
          <a:custGeom>
            <a:avLst/>
            <a:gdLst/>
            <a:ahLst/>
            <a:cxnLst/>
            <a:rect l="l" t="t" r="r" b="b"/>
            <a:pathLst>
              <a:path w="95250">
                <a:moveTo>
                  <a:pt x="0" y="0"/>
                </a:moveTo>
                <a:lnTo>
                  <a:pt x="94843"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1152905" y="3830573"/>
            <a:ext cx="447040" cy="325120"/>
          </a:xfrm>
          <a:custGeom>
            <a:avLst/>
            <a:gdLst/>
            <a:ahLst/>
            <a:cxnLst/>
            <a:rect l="l" t="t" r="r" b="b"/>
            <a:pathLst>
              <a:path w="447040" h="325120">
                <a:moveTo>
                  <a:pt x="0" y="0"/>
                </a:moveTo>
                <a:lnTo>
                  <a:pt x="446531" y="0"/>
                </a:lnTo>
                <a:lnTo>
                  <a:pt x="446531" y="324612"/>
                </a:lnTo>
                <a:lnTo>
                  <a:pt x="0" y="324612"/>
                </a:lnTo>
                <a:lnTo>
                  <a:pt x="0" y="0"/>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1302258" y="3830573"/>
            <a:ext cx="0" cy="329565"/>
          </a:xfrm>
          <a:custGeom>
            <a:avLst/>
            <a:gdLst/>
            <a:ahLst/>
            <a:cxnLst/>
            <a:rect l="l" t="t" r="r" b="b"/>
            <a:pathLst>
              <a:path h="329564">
                <a:moveTo>
                  <a:pt x="0" y="0"/>
                </a:moveTo>
                <a:lnTo>
                  <a:pt x="0" y="32918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1451610" y="3830573"/>
            <a:ext cx="0" cy="325120"/>
          </a:xfrm>
          <a:custGeom>
            <a:avLst/>
            <a:gdLst/>
            <a:ahLst/>
            <a:cxnLst/>
            <a:rect l="l" t="t" r="r" b="b"/>
            <a:pathLst>
              <a:path h="325120">
                <a:moveTo>
                  <a:pt x="0" y="0"/>
                </a:moveTo>
                <a:lnTo>
                  <a:pt x="0" y="324612"/>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1152905" y="3912870"/>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1152905" y="3993641"/>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152905" y="4075938"/>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1256538" y="3597400"/>
            <a:ext cx="445134" cy="356870"/>
          </a:xfrm>
          <a:custGeom>
            <a:avLst/>
            <a:gdLst/>
            <a:ahLst/>
            <a:cxnLst/>
            <a:rect l="l" t="t" r="r" b="b"/>
            <a:pathLst>
              <a:path w="445135" h="356870">
                <a:moveTo>
                  <a:pt x="0" y="188556"/>
                </a:moveTo>
                <a:lnTo>
                  <a:pt x="16887" y="161497"/>
                </a:lnTo>
                <a:lnTo>
                  <a:pt x="39733" y="139623"/>
                </a:lnTo>
                <a:lnTo>
                  <a:pt x="67049" y="124284"/>
                </a:lnTo>
                <a:lnTo>
                  <a:pt x="97345" y="116827"/>
                </a:lnTo>
                <a:lnTo>
                  <a:pt x="113986" y="70905"/>
                </a:lnTo>
                <a:lnTo>
                  <a:pt x="144035" y="33820"/>
                </a:lnTo>
                <a:lnTo>
                  <a:pt x="184511" y="9031"/>
                </a:lnTo>
                <a:lnTo>
                  <a:pt x="232435" y="0"/>
                </a:lnTo>
                <a:lnTo>
                  <a:pt x="275679" y="7230"/>
                </a:lnTo>
                <a:lnTo>
                  <a:pt x="313300" y="27349"/>
                </a:lnTo>
                <a:lnTo>
                  <a:pt x="343006" y="57993"/>
                </a:lnTo>
                <a:lnTo>
                  <a:pt x="362509" y="96802"/>
                </a:lnTo>
                <a:lnTo>
                  <a:pt x="369519" y="141414"/>
                </a:lnTo>
                <a:lnTo>
                  <a:pt x="369176" y="147597"/>
                </a:lnTo>
                <a:lnTo>
                  <a:pt x="368274" y="153970"/>
                </a:lnTo>
                <a:lnTo>
                  <a:pt x="367001" y="160725"/>
                </a:lnTo>
                <a:lnTo>
                  <a:pt x="365544" y="168059"/>
                </a:lnTo>
                <a:lnTo>
                  <a:pt x="397237" y="177924"/>
                </a:lnTo>
                <a:lnTo>
                  <a:pt x="422411" y="199316"/>
                </a:lnTo>
                <a:lnTo>
                  <a:pt x="439017" y="229163"/>
                </a:lnTo>
                <a:lnTo>
                  <a:pt x="445008" y="264388"/>
                </a:lnTo>
                <a:lnTo>
                  <a:pt x="441096" y="294076"/>
                </a:lnTo>
                <a:lnTo>
                  <a:pt x="430106" y="320494"/>
                </a:lnTo>
                <a:lnTo>
                  <a:pt x="413155" y="341916"/>
                </a:lnTo>
                <a:lnTo>
                  <a:pt x="391363" y="356615"/>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10576804" y="3736949"/>
            <a:ext cx="286385" cy="289560"/>
          </a:xfrm>
          <a:custGeom>
            <a:avLst/>
            <a:gdLst/>
            <a:ahLst/>
            <a:cxnLst/>
            <a:rect l="l" t="t" r="r" b="b"/>
            <a:pathLst>
              <a:path w="286384" h="289560">
                <a:moveTo>
                  <a:pt x="0" y="144678"/>
                </a:moveTo>
                <a:lnTo>
                  <a:pt x="7298" y="98981"/>
                </a:lnTo>
                <a:lnTo>
                  <a:pt x="27616" y="59269"/>
                </a:lnTo>
                <a:lnTo>
                  <a:pt x="58586" y="27938"/>
                </a:lnTo>
                <a:lnTo>
                  <a:pt x="97841" y="7383"/>
                </a:lnTo>
                <a:lnTo>
                  <a:pt x="143014" y="0"/>
                </a:lnTo>
                <a:lnTo>
                  <a:pt x="188186" y="7383"/>
                </a:lnTo>
                <a:lnTo>
                  <a:pt x="227438" y="27938"/>
                </a:lnTo>
                <a:lnTo>
                  <a:pt x="258404" y="59269"/>
                </a:lnTo>
                <a:lnTo>
                  <a:pt x="278719" y="98981"/>
                </a:lnTo>
                <a:lnTo>
                  <a:pt x="286016" y="144678"/>
                </a:lnTo>
                <a:lnTo>
                  <a:pt x="278719" y="190375"/>
                </a:lnTo>
                <a:lnTo>
                  <a:pt x="258404" y="230087"/>
                </a:lnTo>
                <a:lnTo>
                  <a:pt x="227438" y="261418"/>
                </a:lnTo>
                <a:lnTo>
                  <a:pt x="188186" y="281972"/>
                </a:lnTo>
                <a:lnTo>
                  <a:pt x="143014" y="289356"/>
                </a:lnTo>
                <a:lnTo>
                  <a:pt x="97841" y="281972"/>
                </a:lnTo>
                <a:lnTo>
                  <a:pt x="58586" y="261418"/>
                </a:lnTo>
                <a:lnTo>
                  <a:pt x="27616" y="230087"/>
                </a:lnTo>
                <a:lnTo>
                  <a:pt x="7298" y="190375"/>
                </a:lnTo>
                <a:lnTo>
                  <a:pt x="0" y="144678"/>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10458453" y="3617214"/>
            <a:ext cx="348615" cy="504190"/>
          </a:xfrm>
          <a:custGeom>
            <a:avLst/>
            <a:gdLst/>
            <a:ahLst/>
            <a:cxnLst/>
            <a:rect l="l" t="t" r="r" b="b"/>
            <a:pathLst>
              <a:path w="348615" h="504189">
                <a:moveTo>
                  <a:pt x="348487" y="14960"/>
                </a:moveTo>
                <a:lnTo>
                  <a:pt x="327243" y="8417"/>
                </a:lnTo>
                <a:lnTo>
                  <a:pt x="305541" y="3741"/>
                </a:lnTo>
                <a:lnTo>
                  <a:pt x="283531" y="935"/>
                </a:lnTo>
                <a:lnTo>
                  <a:pt x="261365" y="0"/>
                </a:lnTo>
                <a:lnTo>
                  <a:pt x="214304" y="4249"/>
                </a:lnTo>
                <a:lnTo>
                  <a:pt x="170044" y="16506"/>
                </a:lnTo>
                <a:lnTo>
                  <a:pt x="129314" y="36031"/>
                </a:lnTo>
                <a:lnTo>
                  <a:pt x="92845" y="62084"/>
                </a:lnTo>
                <a:lnTo>
                  <a:pt x="61369" y="93927"/>
                </a:lnTo>
                <a:lnTo>
                  <a:pt x="35616" y="130821"/>
                </a:lnTo>
                <a:lnTo>
                  <a:pt x="16316" y="172026"/>
                </a:lnTo>
                <a:lnTo>
                  <a:pt x="4200" y="216803"/>
                </a:lnTo>
                <a:lnTo>
                  <a:pt x="0" y="264413"/>
                </a:lnTo>
                <a:lnTo>
                  <a:pt x="4916" y="316103"/>
                </a:lnTo>
                <a:lnTo>
                  <a:pt x="19055" y="364189"/>
                </a:lnTo>
                <a:lnTo>
                  <a:pt x="41505" y="407843"/>
                </a:lnTo>
                <a:lnTo>
                  <a:pt x="71351" y="446230"/>
                </a:lnTo>
                <a:lnTo>
                  <a:pt x="107681" y="478522"/>
                </a:lnTo>
                <a:lnTo>
                  <a:pt x="149580" y="503885"/>
                </a:lnTo>
              </a:path>
            </a:pathLst>
          </a:custGeom>
          <a:ln w="1904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10632697" y="3800144"/>
            <a:ext cx="348615" cy="346075"/>
          </a:xfrm>
          <a:custGeom>
            <a:avLst/>
            <a:gdLst/>
            <a:ahLst/>
            <a:cxnLst/>
            <a:rect l="l" t="t" r="r" b="b"/>
            <a:pathLst>
              <a:path w="348615" h="346075">
                <a:moveTo>
                  <a:pt x="0" y="330936"/>
                </a:moveTo>
                <a:lnTo>
                  <a:pt x="20315" y="337480"/>
                </a:lnTo>
                <a:lnTo>
                  <a:pt x="41708" y="342155"/>
                </a:lnTo>
                <a:lnTo>
                  <a:pt x="64027" y="344961"/>
                </a:lnTo>
                <a:lnTo>
                  <a:pt x="87122" y="345897"/>
                </a:lnTo>
                <a:lnTo>
                  <a:pt x="134183" y="341647"/>
                </a:lnTo>
                <a:lnTo>
                  <a:pt x="178443" y="329390"/>
                </a:lnTo>
                <a:lnTo>
                  <a:pt x="219173" y="309865"/>
                </a:lnTo>
                <a:lnTo>
                  <a:pt x="255642" y="283812"/>
                </a:lnTo>
                <a:lnTo>
                  <a:pt x="287118" y="251969"/>
                </a:lnTo>
                <a:lnTo>
                  <a:pt x="312871" y="215075"/>
                </a:lnTo>
                <a:lnTo>
                  <a:pt x="332171" y="173870"/>
                </a:lnTo>
                <a:lnTo>
                  <a:pt x="344287" y="129093"/>
                </a:lnTo>
                <a:lnTo>
                  <a:pt x="348488" y="81483"/>
                </a:lnTo>
                <a:lnTo>
                  <a:pt x="347587" y="60566"/>
                </a:lnTo>
                <a:lnTo>
                  <a:pt x="344990" y="40117"/>
                </a:lnTo>
                <a:lnTo>
                  <a:pt x="340853" y="19980"/>
                </a:lnTo>
                <a:lnTo>
                  <a:pt x="33533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10836533" y="3645484"/>
            <a:ext cx="121920" cy="127000"/>
          </a:xfrm>
          <a:custGeom>
            <a:avLst/>
            <a:gdLst/>
            <a:ahLst/>
            <a:cxnLst/>
            <a:rect l="l" t="t" r="r" b="b"/>
            <a:pathLst>
              <a:path w="121920" h="127000">
                <a:moveTo>
                  <a:pt x="121640" y="126390"/>
                </a:moveTo>
                <a:lnTo>
                  <a:pt x="99624" y="87232"/>
                </a:lnTo>
                <a:lnTo>
                  <a:pt x="71293" y="52593"/>
                </a:lnTo>
                <a:lnTo>
                  <a:pt x="37724" y="23256"/>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10777350" y="3710343"/>
            <a:ext cx="13335" cy="38735"/>
          </a:xfrm>
          <a:custGeom>
            <a:avLst/>
            <a:gdLst/>
            <a:ahLst/>
            <a:cxnLst/>
            <a:rect l="l" t="t" r="r" b="b"/>
            <a:pathLst>
              <a:path w="13334" h="38735">
                <a:moveTo>
                  <a:pt x="13144" y="0"/>
                </a:moveTo>
                <a:lnTo>
                  <a:pt x="0" y="38252"/>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p:nvPr/>
        </p:nvSpPr>
        <p:spPr>
          <a:xfrm>
            <a:off x="10852966" y="3813441"/>
            <a:ext cx="46355" cy="15240"/>
          </a:xfrm>
          <a:custGeom>
            <a:avLst/>
            <a:gdLst/>
            <a:ahLst/>
            <a:cxnLst/>
            <a:rect l="l" t="t" r="r" b="b"/>
            <a:pathLst>
              <a:path w="46354" h="15239">
                <a:moveTo>
                  <a:pt x="46024" y="0"/>
                </a:moveTo>
                <a:lnTo>
                  <a:pt x="0" y="14973"/>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10851315" y="3936504"/>
            <a:ext cx="46355" cy="18415"/>
          </a:xfrm>
          <a:custGeom>
            <a:avLst/>
            <a:gdLst/>
            <a:ahLst/>
            <a:cxnLst/>
            <a:rect l="l" t="t" r="r" b="b"/>
            <a:pathLst>
              <a:path w="46354" h="18414">
                <a:moveTo>
                  <a:pt x="0" y="0"/>
                </a:moveTo>
                <a:lnTo>
                  <a:pt x="46037" y="1830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10775699" y="4014660"/>
            <a:ext cx="21590" cy="43815"/>
          </a:xfrm>
          <a:custGeom>
            <a:avLst/>
            <a:gdLst/>
            <a:ahLst/>
            <a:cxnLst/>
            <a:rect l="l" t="t" r="r" b="b"/>
            <a:pathLst>
              <a:path w="21590" h="43814">
                <a:moveTo>
                  <a:pt x="21374" y="43243"/>
                </a:move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10650782" y="4016324"/>
            <a:ext cx="18415" cy="43815"/>
          </a:xfrm>
          <a:custGeom>
            <a:avLst/>
            <a:gdLst/>
            <a:ahLst/>
            <a:cxnLst/>
            <a:rect l="l" t="t" r="r" b="b"/>
            <a:pathLst>
              <a:path w="18415" h="43814">
                <a:moveTo>
                  <a:pt x="0" y="43243"/>
                </a:moveTo>
                <a:lnTo>
                  <a:pt x="18072"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10547214" y="3938168"/>
            <a:ext cx="41275" cy="17145"/>
          </a:xfrm>
          <a:custGeom>
            <a:avLst/>
            <a:gdLst/>
            <a:ahLst/>
            <a:cxnLst/>
            <a:rect l="l" t="t" r="r" b="b"/>
            <a:pathLst>
              <a:path w="41275" h="17145">
                <a:moveTo>
                  <a:pt x="0" y="16637"/>
                </a:moveTo>
                <a:lnTo>
                  <a:pt x="41097"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10547214" y="3813441"/>
            <a:ext cx="40005" cy="15240"/>
          </a:xfrm>
          <a:custGeom>
            <a:avLst/>
            <a:gdLst/>
            <a:ahLst/>
            <a:cxnLst/>
            <a:rect l="l" t="t" r="r" b="b"/>
            <a:pathLst>
              <a:path w="40004" h="15239">
                <a:moveTo>
                  <a:pt x="0" y="0"/>
                </a:moveTo>
                <a:lnTo>
                  <a:pt x="39458" y="14973"/>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10649131" y="3710343"/>
            <a:ext cx="18415" cy="36830"/>
          </a:xfrm>
          <a:custGeom>
            <a:avLst/>
            <a:gdLst/>
            <a:ahLst/>
            <a:cxnLst/>
            <a:rect l="l" t="t" r="r" b="b"/>
            <a:pathLst>
              <a:path w="18415" h="36829">
                <a:moveTo>
                  <a:pt x="18084" y="36588"/>
                </a:move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p:nvPr/>
        </p:nvSpPr>
        <p:spPr>
          <a:xfrm>
            <a:off x="8029193" y="3632450"/>
            <a:ext cx="480059" cy="487680"/>
          </a:xfrm>
          <a:custGeom>
            <a:avLst/>
            <a:gdLst/>
            <a:ahLst/>
            <a:cxnLst/>
            <a:rect l="l" t="t" r="r" b="b"/>
            <a:pathLst>
              <a:path w="480059" h="487679">
                <a:moveTo>
                  <a:pt x="435660" y="102895"/>
                </a:moveTo>
                <a:lnTo>
                  <a:pt x="454304" y="134237"/>
                </a:lnTo>
                <a:lnTo>
                  <a:pt x="468266" y="168614"/>
                </a:lnTo>
                <a:lnTo>
                  <a:pt x="477024" y="205368"/>
                </a:lnTo>
                <a:lnTo>
                  <a:pt x="480059" y="243840"/>
                </a:lnTo>
                <a:lnTo>
                  <a:pt x="475152" y="292763"/>
                </a:lnTo>
                <a:lnTo>
                  <a:pt x="461091" y="338432"/>
                </a:lnTo>
                <a:lnTo>
                  <a:pt x="438868" y="379839"/>
                </a:lnTo>
                <a:lnTo>
                  <a:pt x="409474" y="415975"/>
                </a:lnTo>
                <a:lnTo>
                  <a:pt x="373902" y="445835"/>
                </a:lnTo>
                <a:lnTo>
                  <a:pt x="333143" y="468410"/>
                </a:lnTo>
                <a:lnTo>
                  <a:pt x="288188" y="482694"/>
                </a:lnTo>
                <a:lnTo>
                  <a:pt x="240029" y="487680"/>
                </a:lnTo>
                <a:lnTo>
                  <a:pt x="191871" y="482694"/>
                </a:lnTo>
                <a:lnTo>
                  <a:pt x="146916" y="468410"/>
                </a:lnTo>
                <a:lnTo>
                  <a:pt x="106157" y="445835"/>
                </a:lnTo>
                <a:lnTo>
                  <a:pt x="70585" y="415975"/>
                </a:lnTo>
                <a:lnTo>
                  <a:pt x="41191" y="379839"/>
                </a:lnTo>
                <a:lnTo>
                  <a:pt x="18968" y="338432"/>
                </a:lnTo>
                <a:lnTo>
                  <a:pt x="4907" y="292763"/>
                </a:lnTo>
                <a:lnTo>
                  <a:pt x="0" y="243840"/>
                </a:lnTo>
                <a:lnTo>
                  <a:pt x="4907" y="194919"/>
                </a:lnTo>
                <a:lnTo>
                  <a:pt x="18968" y="149252"/>
                </a:lnTo>
                <a:lnTo>
                  <a:pt x="41191" y="107846"/>
                </a:lnTo>
                <a:lnTo>
                  <a:pt x="70585" y="71708"/>
                </a:lnTo>
                <a:lnTo>
                  <a:pt x="106157" y="41847"/>
                </a:lnTo>
                <a:lnTo>
                  <a:pt x="146916" y="19270"/>
                </a:lnTo>
                <a:lnTo>
                  <a:pt x="191871" y="4985"/>
                </a:lnTo>
                <a:lnTo>
                  <a:pt x="240029" y="0"/>
                </a:lnTo>
                <a:lnTo>
                  <a:pt x="276645" y="2841"/>
                </a:lnTo>
                <a:lnTo>
                  <a:pt x="311310" y="11101"/>
                </a:lnTo>
                <a:lnTo>
                  <a:pt x="343634" y="24383"/>
                </a:lnTo>
                <a:lnTo>
                  <a:pt x="373227" y="42291"/>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8129092" y="3733936"/>
            <a:ext cx="280670" cy="285115"/>
          </a:xfrm>
          <a:custGeom>
            <a:avLst/>
            <a:gdLst/>
            <a:ahLst/>
            <a:cxnLst/>
            <a:rect l="l" t="t" r="r" b="b"/>
            <a:pathLst>
              <a:path w="280670" h="285114">
                <a:moveTo>
                  <a:pt x="140131" y="284721"/>
                </a:moveTo>
                <a:lnTo>
                  <a:pt x="184541" y="277492"/>
                </a:lnTo>
                <a:lnTo>
                  <a:pt x="223023" y="257340"/>
                </a:lnTo>
                <a:lnTo>
                  <a:pt x="253314" y="226565"/>
                </a:lnTo>
                <a:lnTo>
                  <a:pt x="273148" y="187469"/>
                </a:lnTo>
                <a:lnTo>
                  <a:pt x="280263" y="142354"/>
                </a:lnTo>
                <a:lnTo>
                  <a:pt x="273148" y="97240"/>
                </a:lnTo>
                <a:lnTo>
                  <a:pt x="253314" y="58147"/>
                </a:lnTo>
                <a:lnTo>
                  <a:pt x="223023" y="27376"/>
                </a:lnTo>
                <a:lnTo>
                  <a:pt x="184541" y="7227"/>
                </a:lnTo>
                <a:lnTo>
                  <a:pt x="140131" y="0"/>
                </a:lnTo>
                <a:lnTo>
                  <a:pt x="95721" y="7227"/>
                </a:lnTo>
                <a:lnTo>
                  <a:pt x="57239" y="27376"/>
                </a:lnTo>
                <a:lnTo>
                  <a:pt x="26949" y="58147"/>
                </a:lnTo>
                <a:lnTo>
                  <a:pt x="7114" y="97240"/>
                </a:lnTo>
                <a:lnTo>
                  <a:pt x="0" y="142354"/>
                </a:lnTo>
                <a:lnTo>
                  <a:pt x="7114" y="187469"/>
                </a:lnTo>
                <a:lnTo>
                  <a:pt x="26949" y="226565"/>
                </a:lnTo>
                <a:lnTo>
                  <a:pt x="57239" y="257340"/>
                </a:lnTo>
                <a:lnTo>
                  <a:pt x="95721" y="277492"/>
                </a:lnTo>
                <a:lnTo>
                  <a:pt x="140131" y="284721"/>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8218068" y="3637022"/>
            <a:ext cx="284060" cy="291083"/>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bject 61"/>
          <p:cNvSpPr/>
          <p:nvPr/>
        </p:nvSpPr>
        <p:spPr>
          <a:xfrm>
            <a:off x="995172" y="2459735"/>
            <a:ext cx="864235" cy="422275"/>
          </a:xfrm>
          <a:custGeom>
            <a:avLst/>
            <a:gdLst/>
            <a:ahLst/>
            <a:cxnLst/>
            <a:rect l="l" t="t" r="r" b="b"/>
            <a:pathLst>
              <a:path w="864235" h="422275">
                <a:moveTo>
                  <a:pt x="0" y="0"/>
                </a:moveTo>
                <a:lnTo>
                  <a:pt x="864108" y="0"/>
                </a:lnTo>
                <a:lnTo>
                  <a:pt x="864108"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txBox="1"/>
          <p:nvPr/>
        </p:nvSpPr>
        <p:spPr>
          <a:xfrm>
            <a:off x="293370" y="2673857"/>
            <a:ext cx="2268220" cy="3121660"/>
          </a:xfrm>
          <a:prstGeom prst="rect">
            <a:avLst/>
          </a:prstGeom>
          <a:ln w="19050">
            <a:solidFill>
              <a:srgbClr val="50E6FF"/>
            </a:solidFill>
          </a:ln>
        </p:spPr>
        <p:txBody>
          <a:bodyPr vert="horz" wrap="square" lIns="0" tIns="0" rIns="0" bIns="0" rtlCol="0">
            <a:spAutoFit/>
          </a:bodyPr>
          <a:lstStyle/>
          <a:p>
            <a:pPr marL="0" marR="0" lvl="0" indent="0" algn="ctr"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5" normalizeH="0" baseline="0" noProof="0" dirty="0">
                <a:ln>
                  <a:noFill/>
                </a:ln>
                <a:solidFill>
                  <a:srgbClr val="50E6FF"/>
                </a:solidFill>
                <a:effectLst/>
                <a:uLnTx/>
                <a:uFillTx/>
                <a:latin typeface="Segoe UI Semibold"/>
                <a:ea typeface="+mn-ea"/>
                <a:cs typeface="Segoe UI Semibold"/>
              </a:rPr>
              <a:t>Collect</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Visibility</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3" name="object 63"/>
          <p:cNvSpPr/>
          <p:nvPr/>
        </p:nvSpPr>
        <p:spPr>
          <a:xfrm>
            <a:off x="2748533" y="2673857"/>
            <a:ext cx="4226560" cy="3121660"/>
          </a:xfrm>
          <a:custGeom>
            <a:avLst/>
            <a:gdLst/>
            <a:ahLst/>
            <a:cxnLst/>
            <a:rect l="l" t="t" r="r" b="b"/>
            <a:pathLst>
              <a:path w="4226559" h="3121660">
                <a:moveTo>
                  <a:pt x="0" y="0"/>
                </a:moveTo>
                <a:lnTo>
                  <a:pt x="4226052" y="0"/>
                </a:lnTo>
                <a:lnTo>
                  <a:pt x="4226052" y="3121152"/>
                </a:lnTo>
                <a:lnTo>
                  <a:pt x="0" y="3121152"/>
                </a:lnTo>
                <a:lnTo>
                  <a:pt x="0" y="0"/>
                </a:lnTo>
                <a:close/>
              </a:path>
            </a:pathLst>
          </a:custGeom>
          <a:ln w="19050">
            <a:solidFill>
              <a:srgbClr val="50E6FF"/>
            </a:solidFill>
            <a:prstDash val="sys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4459223" y="2459735"/>
            <a:ext cx="803275" cy="422275"/>
          </a:xfrm>
          <a:custGeom>
            <a:avLst/>
            <a:gdLst/>
            <a:ahLst/>
            <a:cxnLst/>
            <a:rect l="l" t="t" r="r" b="b"/>
            <a:pathLst>
              <a:path w="803275" h="422275">
                <a:moveTo>
                  <a:pt x="0" y="0"/>
                </a:moveTo>
                <a:lnTo>
                  <a:pt x="803148" y="0"/>
                </a:lnTo>
                <a:lnTo>
                  <a:pt x="803148"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txBox="1"/>
          <p:nvPr/>
        </p:nvSpPr>
        <p:spPr>
          <a:xfrm>
            <a:off x="4550082" y="2530319"/>
            <a:ext cx="621030" cy="265430"/>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0" sz="1550" b="1" i="0" u="none" strike="noStrike" kern="1200" cap="none" spc="10" normalizeH="0" baseline="0" noProof="0" dirty="0">
                <a:ln>
                  <a:noFill/>
                </a:ln>
                <a:solidFill>
                  <a:srgbClr val="50E6FF"/>
                </a:solidFill>
                <a:effectLst/>
                <a:uLnTx/>
                <a:uFillTx/>
                <a:latin typeface="Segoe UI Semibold"/>
                <a:ea typeface="+mn-ea"/>
                <a:cs typeface="Segoe UI Semibold"/>
              </a:rPr>
              <a:t>De</a:t>
            </a:r>
            <a:r>
              <a:rPr kumimoji="0" sz="1550" b="1" i="0" u="none" strike="noStrike" kern="1200" cap="none" spc="0" normalizeH="0" baseline="0" noProof="0" dirty="0">
                <a:ln>
                  <a:noFill/>
                </a:ln>
                <a:solidFill>
                  <a:srgbClr val="50E6FF"/>
                </a:solidFill>
                <a:effectLst/>
                <a:uLnTx/>
                <a:uFillTx/>
                <a:latin typeface="Segoe UI Semibold"/>
                <a:ea typeface="+mn-ea"/>
                <a:cs typeface="Segoe UI Semibold"/>
              </a:rPr>
              <a:t>t</a:t>
            </a:r>
            <a:r>
              <a:rPr kumimoji="0" sz="1550" b="1" i="0" u="none" strike="noStrike" kern="1200" cap="none" spc="10" normalizeH="0" baseline="0" noProof="0" dirty="0">
                <a:ln>
                  <a:noFill/>
                </a:ln>
                <a:solidFill>
                  <a:srgbClr val="50E6FF"/>
                </a:solidFill>
                <a:effectLst/>
                <a:uLnTx/>
                <a:uFillTx/>
                <a:latin typeface="Segoe UI Semibold"/>
                <a:ea typeface="+mn-ea"/>
                <a:cs typeface="Segoe UI Semibold"/>
              </a:rPr>
              <a:t>ect</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6" name="object 66"/>
          <p:cNvSpPr txBox="1"/>
          <p:nvPr/>
        </p:nvSpPr>
        <p:spPr>
          <a:xfrm>
            <a:off x="2906267" y="4321865"/>
            <a:ext cx="1871980" cy="294640"/>
          </a:xfrm>
          <a:prstGeom prst="rect">
            <a:avLst/>
          </a:prstGeom>
        </p:spPr>
        <p:txBody>
          <a:bodyPr vert="horz" wrap="square" lIns="0" tIns="13970" rIns="0" bIns="0" rtlCol="0">
            <a:spAutoFit/>
          </a:bodyPr>
          <a:lstStyle/>
          <a:p>
            <a:pPr marL="480059" marR="0" lvl="0" indent="0" algn="l" defTabSz="914400" rtl="0" eaLnBrk="1" fontAlgn="auto" latinLnBrk="0" hangingPunct="1">
              <a:lnSpc>
                <a:spcPct val="100000"/>
              </a:lnSpc>
              <a:spcBef>
                <a:spcPts val="110"/>
              </a:spcBef>
              <a:spcAft>
                <a:spcPts val="0"/>
              </a:spcAft>
              <a:buClrTx/>
              <a:buSzTx/>
              <a:buFontTx/>
              <a:buNone/>
              <a:tabLst/>
              <a:defRPr/>
            </a:pPr>
            <a:r>
              <a:rPr kumimoji="0" sz="1750" b="1" i="0" u="none" strike="noStrike" kern="1200" cap="none" spc="0" normalizeH="0" baseline="0" noProof="0" dirty="0">
                <a:ln>
                  <a:noFill/>
                </a:ln>
                <a:solidFill>
                  <a:srgbClr val="1A1A1A"/>
                </a:solidFill>
                <a:effectLst/>
                <a:uLnTx/>
                <a:uFillTx/>
                <a:latin typeface="Segoe UI Semibold"/>
                <a:ea typeface="+mn-ea"/>
                <a:cs typeface="Segoe UI Semibold"/>
              </a:rPr>
              <a:t>Analytics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7" name="object 67"/>
          <p:cNvSpPr txBox="1"/>
          <p:nvPr/>
        </p:nvSpPr>
        <p:spPr>
          <a:xfrm>
            <a:off x="4933188" y="4321865"/>
            <a:ext cx="1873250" cy="294640"/>
          </a:xfrm>
          <a:prstGeom prst="rect">
            <a:avLst/>
          </a:prstGeom>
        </p:spPr>
        <p:txBody>
          <a:bodyPr vert="horz" wrap="square" lIns="0" tIns="13970" rIns="0" bIns="0" rtlCol="0">
            <a:spAutoFit/>
          </a:bodyPr>
          <a:lstStyle/>
          <a:p>
            <a:pPr marL="504190" marR="0" lvl="0" indent="0" algn="l" defTabSz="914400" rtl="0" eaLnBrk="1" fontAlgn="auto" latinLnBrk="0" hangingPunct="1">
              <a:lnSpc>
                <a:spcPct val="100000"/>
              </a:lnSpc>
              <a:spcBef>
                <a:spcPts val="11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Hunting</a:t>
            </a:r>
            <a:endParaRPr kumimoji="0" sz="1750" b="0" i="0" u="none" strike="noStrike" kern="1200" cap="none" spc="0" normalizeH="0" baseline="0" noProof="0" dirty="0">
              <a:ln>
                <a:noFill/>
              </a:ln>
              <a:solidFill>
                <a:prstClr val="black"/>
              </a:solidFill>
              <a:effectLst/>
              <a:uLnTx/>
              <a:uFillTx/>
              <a:latin typeface="Segoe UI Semibold"/>
              <a:ea typeface="+mn-ea"/>
              <a:cs typeface="Segoe UI Semibold"/>
            </a:endParaRPr>
          </a:p>
        </p:txBody>
      </p:sp>
      <p:sp>
        <p:nvSpPr>
          <p:cNvPr id="68" name="object 68"/>
          <p:cNvSpPr/>
          <p:nvPr/>
        </p:nvSpPr>
        <p:spPr>
          <a:xfrm>
            <a:off x="7613904" y="2459735"/>
            <a:ext cx="1248410" cy="422275"/>
          </a:xfrm>
          <a:custGeom>
            <a:avLst/>
            <a:gdLst/>
            <a:ahLst/>
            <a:cxnLst/>
            <a:rect l="l" t="t" r="r" b="b"/>
            <a:pathLst>
              <a:path w="1248409" h="422275">
                <a:moveTo>
                  <a:pt x="0" y="0"/>
                </a:moveTo>
                <a:lnTo>
                  <a:pt x="1248155" y="0"/>
                </a:lnTo>
                <a:lnTo>
                  <a:pt x="1248155"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txBox="1"/>
          <p:nvPr/>
        </p:nvSpPr>
        <p:spPr>
          <a:xfrm>
            <a:off x="7151369" y="2673857"/>
            <a:ext cx="2266315" cy="3121660"/>
          </a:xfrm>
          <a:prstGeom prst="rect">
            <a:avLst/>
          </a:prstGeom>
          <a:ln w="19050">
            <a:solidFill>
              <a:srgbClr val="50E6FF"/>
            </a:solidFill>
          </a:ln>
        </p:spPr>
        <p:txBody>
          <a:bodyPr vert="horz" wrap="square" lIns="0" tIns="0" rIns="0" bIns="0" rtlCol="0">
            <a:spAutoFit/>
          </a:bodyPr>
          <a:lstStyle/>
          <a:p>
            <a:pPr marL="590550" marR="0" lvl="0" indent="0" algn="l"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5" normalizeH="0" baseline="0" noProof="0" dirty="0">
                <a:ln>
                  <a:noFill/>
                </a:ln>
                <a:solidFill>
                  <a:srgbClr val="50E6FF"/>
                </a:solidFill>
                <a:effectLst/>
                <a:uLnTx/>
                <a:uFillTx/>
                <a:latin typeface="Segoe UI Semibold"/>
                <a:ea typeface="+mn-ea"/>
                <a:cs typeface="Segoe UI Semibold"/>
              </a:rPr>
              <a:t>Investigate</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a:ln>
                <a:noFill/>
              </a:ln>
              <a:solidFill>
                <a:prstClr val="black"/>
              </a:solidFill>
              <a:effectLst/>
              <a:uLnTx/>
              <a:uFillTx/>
              <a:latin typeface="Segoe UI Semibold"/>
              <a:ea typeface="+mn-ea"/>
              <a:cs typeface="Segoe UI Semibold"/>
            </a:endParaRPr>
          </a:p>
          <a:p>
            <a:pPr marL="689610" marR="0" lvl="0" indent="0" algn="l"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0" normalizeH="0" baseline="0" noProof="0" dirty="0">
                <a:ln>
                  <a:noFill/>
                </a:ln>
                <a:solidFill>
                  <a:srgbClr val="1A1A1A"/>
                </a:solidFill>
                <a:effectLst/>
                <a:uLnTx/>
                <a:uFillTx/>
                <a:latin typeface="Segoe UI Semibold"/>
                <a:ea typeface="+mn-ea"/>
                <a:cs typeface="Segoe UI Semibold"/>
              </a:rPr>
              <a:t>Incidents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0" name="object 70"/>
          <p:cNvSpPr/>
          <p:nvPr/>
        </p:nvSpPr>
        <p:spPr>
          <a:xfrm>
            <a:off x="10152888" y="2459735"/>
            <a:ext cx="1158240" cy="422275"/>
          </a:xfrm>
          <a:custGeom>
            <a:avLst/>
            <a:gdLst/>
            <a:ahLst/>
            <a:cxnLst/>
            <a:rect l="l" t="t" r="r" b="b"/>
            <a:pathLst>
              <a:path w="1158240" h="422275">
                <a:moveTo>
                  <a:pt x="0" y="0"/>
                </a:moveTo>
                <a:lnTo>
                  <a:pt x="1158240" y="0"/>
                </a:lnTo>
                <a:lnTo>
                  <a:pt x="1158240"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txBox="1"/>
          <p:nvPr/>
        </p:nvSpPr>
        <p:spPr>
          <a:xfrm>
            <a:off x="9598914" y="2673857"/>
            <a:ext cx="2266315" cy="3121660"/>
          </a:xfrm>
          <a:prstGeom prst="rect">
            <a:avLst/>
          </a:prstGeom>
          <a:ln w="19050">
            <a:solidFill>
              <a:srgbClr val="50E6FF"/>
            </a:solidFill>
          </a:ln>
        </p:spPr>
        <p:txBody>
          <a:bodyPr vert="horz" wrap="square" lIns="0" tIns="0" rIns="0" bIns="0" rtlCol="0">
            <a:spAutoFit/>
          </a:bodyPr>
          <a:lstStyle/>
          <a:p>
            <a:pPr marL="0" marR="0" lvl="0" indent="0" algn="ctr"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10" normalizeH="0" baseline="0" noProof="0" dirty="0">
                <a:ln>
                  <a:noFill/>
                </a:ln>
                <a:solidFill>
                  <a:srgbClr val="50E6FF"/>
                </a:solidFill>
                <a:effectLst/>
                <a:uLnTx/>
                <a:uFillTx/>
                <a:latin typeface="Segoe UI Semibold"/>
                <a:ea typeface="+mn-ea"/>
                <a:cs typeface="Segoe UI Semibold"/>
              </a:rPr>
              <a:t>Respond</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a:ln>
                <a:noFill/>
              </a:ln>
              <a:solidFill>
                <a:prstClr val="black"/>
              </a:solidFill>
              <a:effectLst/>
              <a:uLnTx/>
              <a:uFillTx/>
              <a:latin typeface="Segoe UI Semibold"/>
              <a:ea typeface="+mn-ea"/>
              <a:cs typeface="Segoe UI Semibold"/>
            </a:endParaRPr>
          </a:p>
          <a:p>
            <a:pPr marL="0" marR="19050" lvl="0" indent="0" algn="ctr"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Automation</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2" name="object 72"/>
          <p:cNvSpPr txBox="1"/>
          <p:nvPr/>
        </p:nvSpPr>
        <p:spPr>
          <a:xfrm>
            <a:off x="2781966" y="6217669"/>
            <a:ext cx="6630034" cy="296545"/>
          </a:xfrm>
          <a:prstGeom prst="rect">
            <a:avLst/>
          </a:prstGeom>
        </p:spPr>
        <p:txBody>
          <a:bodyPr vert="horz" wrap="square" lIns="0" tIns="15875" rIns="0" bIns="0" rtlCol="0">
            <a:spAutoFit/>
          </a:bodyPr>
          <a:lstStyle/>
          <a:p>
            <a:pPr marL="12700" marR="0" lvl="0" indent="0" algn="l" defTabSz="914400" rtl="0" eaLnBrk="1" fontAlgn="auto" latinLnBrk="0" hangingPunct="1">
              <a:lnSpc>
                <a:spcPct val="100000"/>
              </a:lnSpc>
              <a:spcBef>
                <a:spcPts val="125"/>
              </a:spcBef>
              <a:spcAft>
                <a:spcPts val="0"/>
              </a:spcAft>
              <a:buClrTx/>
              <a:buSzTx/>
              <a:buFontTx/>
              <a:buNone/>
              <a:tabLst/>
              <a:defRPr/>
            </a:pPr>
            <a:r>
              <a:rPr kumimoji="0" sz="1750" b="1" i="0" u="none" strike="noStrike" kern="1200" cap="none" spc="10" normalizeH="0" baseline="0" noProof="0" dirty="0">
                <a:ln>
                  <a:noFill/>
                </a:ln>
                <a:solidFill>
                  <a:srgbClr val="50E6FF"/>
                </a:solidFill>
                <a:effectLst/>
                <a:uLnTx/>
                <a:uFillTx/>
                <a:latin typeface="Segoe UI Semibold"/>
                <a:ea typeface="+mn-ea"/>
                <a:cs typeface="Segoe UI Semibold"/>
              </a:rPr>
              <a:t>Powered by community </a:t>
            </a:r>
            <a:r>
              <a:rPr kumimoji="0" sz="1750" b="1" i="0" u="none" strike="noStrike" kern="1200" cap="none" spc="15" normalizeH="0" baseline="0" noProof="0" dirty="0">
                <a:ln>
                  <a:noFill/>
                </a:ln>
                <a:solidFill>
                  <a:srgbClr val="50E6FF"/>
                </a:solidFill>
                <a:effectLst/>
                <a:uLnTx/>
                <a:uFillTx/>
                <a:latin typeface="Segoe UI Semibold"/>
                <a:ea typeface="+mn-ea"/>
                <a:cs typeface="Segoe UI Semibold"/>
              </a:rPr>
              <a:t>+ </a:t>
            </a:r>
            <a:r>
              <a:rPr kumimoji="0" sz="1750" b="1" i="0" u="none" strike="noStrike" kern="1200" cap="none" spc="10" normalizeH="0" baseline="0" noProof="0" dirty="0">
                <a:ln>
                  <a:noFill/>
                </a:ln>
                <a:solidFill>
                  <a:srgbClr val="50E6FF"/>
                </a:solidFill>
                <a:effectLst/>
                <a:uLnTx/>
                <a:uFillTx/>
                <a:latin typeface="Segoe UI Semibold"/>
                <a:ea typeface="+mn-ea"/>
                <a:cs typeface="Segoe UI Semibold"/>
              </a:rPr>
              <a:t>backed by </a:t>
            </a:r>
            <a:r>
              <a:rPr kumimoji="0" sz="1750" b="1" i="0" u="none" strike="noStrike" kern="1200" cap="none" spc="5" normalizeH="0" baseline="0" noProof="0" dirty="0">
                <a:ln>
                  <a:noFill/>
                </a:ln>
                <a:solidFill>
                  <a:srgbClr val="50E6FF"/>
                </a:solidFill>
                <a:effectLst/>
                <a:uLnTx/>
                <a:uFillTx/>
                <a:latin typeface="Segoe UI Semibold"/>
                <a:ea typeface="+mn-ea"/>
                <a:cs typeface="Segoe UI Semibold"/>
              </a:rPr>
              <a:t>Microsoft’s security</a:t>
            </a:r>
            <a:r>
              <a:rPr kumimoji="0" sz="1750" b="1" i="0" u="none" strike="noStrike" kern="1200" cap="none" spc="-120" normalizeH="0" baseline="0" noProof="0" dirty="0">
                <a:ln>
                  <a:noFill/>
                </a:ln>
                <a:solidFill>
                  <a:srgbClr val="50E6FF"/>
                </a:solidFill>
                <a:effectLst/>
                <a:uLnTx/>
                <a:uFillTx/>
                <a:latin typeface="Segoe UI Semibold"/>
                <a:ea typeface="+mn-ea"/>
                <a:cs typeface="Segoe UI Semibold"/>
              </a:rPr>
              <a:t> </a:t>
            </a:r>
            <a:r>
              <a:rPr kumimoji="0" sz="1750" b="1" i="0" u="none" strike="noStrike" kern="1200" cap="none" spc="5" normalizeH="0" baseline="0" noProof="0" dirty="0">
                <a:ln>
                  <a:noFill/>
                </a:ln>
                <a:solidFill>
                  <a:srgbClr val="50E6FF"/>
                </a:solidFill>
                <a:effectLst/>
                <a:uLnTx/>
                <a:uFillTx/>
                <a:latin typeface="Segoe UI Semibold"/>
                <a:ea typeface="+mn-ea"/>
                <a:cs typeface="Segoe UI Semibold"/>
              </a:rPr>
              <a:t>experts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Tree>
    <p:extLst>
      <p:ext uri="{BB962C8B-B14F-4D97-AF65-F5344CB8AC3E}">
        <p14:creationId xmlns:p14="http://schemas.microsoft.com/office/powerpoint/2010/main" val="3784676806"/>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6E2A50-2DDB-42E3-AF47-CA569CDE4934}"/>
              </a:ext>
            </a:extLst>
          </p:cNvPr>
          <p:cNvSpPr>
            <a:spLocks noGrp="1"/>
          </p:cNvSpPr>
          <p:nvPr>
            <p:ph type="title"/>
          </p:nvPr>
        </p:nvSpPr>
        <p:spPr>
          <a:xfrm>
            <a:off x="588263" y="457200"/>
            <a:ext cx="11018520" cy="492443"/>
          </a:xfrm>
        </p:spPr>
        <p:txBody>
          <a:bodyPr/>
          <a:lstStyle/>
          <a:p>
            <a:r>
              <a:rPr lang="en-US" sz="3200" dirty="0"/>
              <a:t>Azure Sentinel vs Azure Security Center with Azure Defender</a:t>
            </a:r>
          </a:p>
        </p:txBody>
      </p:sp>
      <p:sp>
        <p:nvSpPr>
          <p:cNvPr id="6" name="Text Placeholder 5">
            <a:extLst>
              <a:ext uri="{FF2B5EF4-FFF2-40B4-BE49-F238E27FC236}">
                <a16:creationId xmlns:a16="http://schemas.microsoft.com/office/drawing/2014/main" id="{E0739B1F-EF3E-48E1-8F88-A0028E4D8055}"/>
              </a:ext>
            </a:extLst>
          </p:cNvPr>
          <p:cNvSpPr>
            <a:spLocks noGrp="1"/>
          </p:cNvSpPr>
          <p:nvPr>
            <p:ph type="body" sz="quarter" idx="10"/>
          </p:nvPr>
        </p:nvSpPr>
        <p:spPr>
          <a:xfrm>
            <a:off x="4259262" y="1988854"/>
            <a:ext cx="3444875" cy="422423"/>
          </a:xfrm>
        </p:spPr>
        <p:txBody>
          <a:bodyPr/>
          <a:lstStyle/>
          <a:p>
            <a:pPr marL="0" indent="0">
              <a:buNone/>
            </a:pPr>
            <a:r>
              <a:rPr lang="en-US" dirty="0"/>
              <a:t>Cybersecurity Cycle</a:t>
            </a:r>
          </a:p>
        </p:txBody>
      </p:sp>
      <p:sp>
        <p:nvSpPr>
          <p:cNvPr id="10" name="Rectangle 9">
            <a:extLst>
              <a:ext uri="{FF2B5EF4-FFF2-40B4-BE49-F238E27FC236}">
                <a16:creationId xmlns:a16="http://schemas.microsoft.com/office/drawing/2014/main" id="{58988E60-1F37-4218-BD2D-88F7AF64B2BE}"/>
              </a:ext>
            </a:extLst>
          </p:cNvPr>
          <p:cNvSpPr/>
          <p:nvPr/>
        </p:nvSpPr>
        <p:spPr bwMode="auto">
          <a:xfrm>
            <a:off x="1093470" y="3120390"/>
            <a:ext cx="1748790" cy="1691640"/>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Visibility</a:t>
            </a:r>
          </a:p>
        </p:txBody>
      </p:sp>
      <p:sp>
        <p:nvSpPr>
          <p:cNvPr id="11" name="Rectangle 10">
            <a:extLst>
              <a:ext uri="{FF2B5EF4-FFF2-40B4-BE49-F238E27FC236}">
                <a16:creationId xmlns:a16="http://schemas.microsoft.com/office/drawing/2014/main" id="{644AB0F7-02D4-4005-B2B2-C5C61A6B246A}"/>
              </a:ext>
            </a:extLst>
          </p:cNvPr>
          <p:cNvSpPr/>
          <p:nvPr/>
        </p:nvSpPr>
        <p:spPr bwMode="auto">
          <a:xfrm>
            <a:off x="93497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1900" b="1" dirty="0">
                <a:solidFill>
                  <a:schemeClr val="bg1"/>
                </a:solidFill>
                <a:ea typeface="Segoe UI" pitchFamily="34" charset="0"/>
                <a:cs typeface="Segoe UI" pitchFamily="34" charset="0"/>
              </a:rPr>
              <a:t>Automation</a:t>
            </a:r>
          </a:p>
        </p:txBody>
      </p:sp>
      <p:sp>
        <p:nvSpPr>
          <p:cNvPr id="12" name="Rectangle 11">
            <a:extLst>
              <a:ext uri="{FF2B5EF4-FFF2-40B4-BE49-F238E27FC236}">
                <a16:creationId xmlns:a16="http://schemas.microsoft.com/office/drawing/2014/main" id="{5CDF8240-82FE-40C5-98B8-90B7CAAE7652}"/>
              </a:ext>
            </a:extLst>
          </p:cNvPr>
          <p:cNvSpPr/>
          <p:nvPr/>
        </p:nvSpPr>
        <p:spPr bwMode="auto">
          <a:xfrm>
            <a:off x="3177540" y="3120390"/>
            <a:ext cx="1748790" cy="1691640"/>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b="1" dirty="0">
              <a:solidFill>
                <a:schemeClr val="bg1"/>
              </a:soli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Analytics</a:t>
            </a:r>
          </a:p>
        </p:txBody>
      </p:sp>
      <p:sp>
        <p:nvSpPr>
          <p:cNvPr id="13" name="Rectangle 12">
            <a:extLst>
              <a:ext uri="{FF2B5EF4-FFF2-40B4-BE49-F238E27FC236}">
                <a16:creationId xmlns:a16="http://schemas.microsoft.com/office/drawing/2014/main" id="{C90D5BC1-F2BE-4124-A294-95AD9614FFE9}"/>
              </a:ext>
            </a:extLst>
          </p:cNvPr>
          <p:cNvSpPr/>
          <p:nvPr/>
        </p:nvSpPr>
        <p:spPr bwMode="auto">
          <a:xfrm>
            <a:off x="52349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Hunting</a:t>
            </a:r>
          </a:p>
        </p:txBody>
      </p:sp>
      <p:sp>
        <p:nvSpPr>
          <p:cNvPr id="14" name="Rectangle 13">
            <a:extLst>
              <a:ext uri="{FF2B5EF4-FFF2-40B4-BE49-F238E27FC236}">
                <a16:creationId xmlns:a16="http://schemas.microsoft.com/office/drawing/2014/main" id="{E5F6691B-21B7-4F24-B52C-BD1C6B66F10D}"/>
              </a:ext>
            </a:extLst>
          </p:cNvPr>
          <p:cNvSpPr/>
          <p:nvPr/>
        </p:nvSpPr>
        <p:spPr bwMode="auto">
          <a:xfrm>
            <a:off x="72923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Incidents</a:t>
            </a:r>
          </a:p>
        </p:txBody>
      </p:sp>
      <p:sp>
        <p:nvSpPr>
          <p:cNvPr id="15" name="Text Placeholder 5">
            <a:extLst>
              <a:ext uri="{FF2B5EF4-FFF2-40B4-BE49-F238E27FC236}">
                <a16:creationId xmlns:a16="http://schemas.microsoft.com/office/drawing/2014/main" id="{7C4D686E-3E8C-4757-8C2B-369BB48247D4}"/>
              </a:ext>
            </a:extLst>
          </p:cNvPr>
          <p:cNvSpPr txBox="1">
            <a:spLocks/>
          </p:cNvSpPr>
          <p:nvPr/>
        </p:nvSpPr>
        <p:spPr>
          <a:xfrm>
            <a:off x="4721860" y="5810413"/>
            <a:ext cx="3444875" cy="422423"/>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solidFill>
                  <a:schemeClr val="accent4">
                    <a:lumMod val="75000"/>
                  </a:schemeClr>
                </a:solidFill>
              </a:rPr>
              <a:t>Azure Sentinel</a:t>
            </a:r>
          </a:p>
        </p:txBody>
      </p:sp>
      <p:sp>
        <p:nvSpPr>
          <p:cNvPr id="16" name="Text Placeholder 5">
            <a:extLst>
              <a:ext uri="{FF2B5EF4-FFF2-40B4-BE49-F238E27FC236}">
                <a16:creationId xmlns:a16="http://schemas.microsoft.com/office/drawing/2014/main" id="{EB58E59D-0C34-4D9D-A91D-AFDC9CC3B977}"/>
              </a:ext>
            </a:extLst>
          </p:cNvPr>
          <p:cNvSpPr txBox="1">
            <a:spLocks/>
          </p:cNvSpPr>
          <p:nvPr/>
        </p:nvSpPr>
        <p:spPr>
          <a:xfrm>
            <a:off x="1569402" y="5044603"/>
            <a:ext cx="3444875" cy="422423"/>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solidFill>
                  <a:srgbClr val="FFC000"/>
                </a:solidFill>
              </a:rPr>
              <a:t>Azure Security Center</a:t>
            </a:r>
          </a:p>
        </p:txBody>
      </p:sp>
      <p:cxnSp>
        <p:nvCxnSpPr>
          <p:cNvPr id="18" name="Straight Arrow Connector 17">
            <a:extLst>
              <a:ext uri="{FF2B5EF4-FFF2-40B4-BE49-F238E27FC236}">
                <a16:creationId xmlns:a16="http://schemas.microsoft.com/office/drawing/2014/main" id="{C39FA678-508E-4E6D-B349-86CE25879764}"/>
              </a:ext>
            </a:extLst>
          </p:cNvPr>
          <p:cNvCxnSpPr/>
          <p:nvPr/>
        </p:nvCxnSpPr>
        <p:spPr>
          <a:xfrm>
            <a:off x="1188720" y="4985793"/>
            <a:ext cx="3737610" cy="0"/>
          </a:xfrm>
          <a:prstGeom prst="straightConnector1">
            <a:avLst/>
          </a:prstGeom>
          <a:ln>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26E05F9-C53B-4FE4-A6AD-1489C1AED4D8}"/>
              </a:ext>
            </a:extLst>
          </p:cNvPr>
          <p:cNvCxnSpPr/>
          <p:nvPr/>
        </p:nvCxnSpPr>
        <p:spPr>
          <a:xfrm>
            <a:off x="1188720" y="5577840"/>
            <a:ext cx="9829800" cy="0"/>
          </a:xfrm>
          <a:prstGeom prst="straightConnector1">
            <a:avLst/>
          </a:prstGeom>
          <a:ln>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Azure Sentinel – Cloud-native SIEM Solution | Microsoft Azure">
            <a:extLst>
              <a:ext uri="{FF2B5EF4-FFF2-40B4-BE49-F238E27FC236}">
                <a16:creationId xmlns:a16="http://schemas.microsoft.com/office/drawing/2014/main" id="{6B1B45C1-2444-4B86-8945-CB12B6F235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5047" y="5688168"/>
            <a:ext cx="1778179" cy="9335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lerts Archives - Seb8iaan.com">
            <a:extLst>
              <a:ext uri="{FF2B5EF4-FFF2-40B4-BE49-F238E27FC236}">
                <a16:creationId xmlns:a16="http://schemas.microsoft.com/office/drawing/2014/main" id="{29BEBB02-6B98-43BE-BA33-32D48BC6CA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4277" y="4792149"/>
            <a:ext cx="805572" cy="8055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icing—Azure Defender | Microsoft Azure">
            <a:extLst>
              <a:ext uri="{FF2B5EF4-FFF2-40B4-BE49-F238E27FC236}">
                <a16:creationId xmlns:a16="http://schemas.microsoft.com/office/drawing/2014/main" id="{2083497C-0A87-43AF-AF0E-CEE475DB8B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1130" y="994697"/>
            <a:ext cx="1344930" cy="70608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Azure Sentinel – Cloud-native SIEM Solution | Microsoft Azure">
            <a:extLst>
              <a:ext uri="{FF2B5EF4-FFF2-40B4-BE49-F238E27FC236}">
                <a16:creationId xmlns:a16="http://schemas.microsoft.com/office/drawing/2014/main" id="{0E72F94E-231C-4DC0-A5CA-3E629B84F7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740" y="1052391"/>
            <a:ext cx="1561554" cy="81981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Alerts Archives - Seb8iaan.com">
            <a:extLst>
              <a:ext uri="{FF2B5EF4-FFF2-40B4-BE49-F238E27FC236}">
                <a16:creationId xmlns:a16="http://schemas.microsoft.com/office/drawing/2014/main" id="{7B048785-24F2-4873-819B-CF96F0D208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2789" y="949643"/>
            <a:ext cx="805572" cy="805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132438"/>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3276893" cy="758022"/>
          </a:xfrm>
        </p:spPr>
        <p:txBody>
          <a:bodyPr/>
          <a:lstStyle/>
          <a:p>
            <a:r>
              <a:rPr lang="en-US" dirty="0"/>
              <a:t>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354195"/>
            <a:ext cx="10322440" cy="4772285"/>
          </a:xfrm>
        </p:spPr>
        <p:txBody>
          <a:bodyPr/>
          <a:lstStyle/>
          <a:p>
            <a:pPr lvl="0" defTabSz="797968">
              <a:spcBef>
                <a:spcPct val="0"/>
              </a:spcBef>
              <a:spcAft>
                <a:spcPts val="800"/>
              </a:spcAft>
              <a:defRPr/>
            </a:pPr>
            <a:r>
              <a:rPr lang="en-US" dirty="0">
                <a:latin typeface="Segoe UI" panose="020B0502040204020203" pitchFamily="34" charset="0"/>
                <a:cs typeface="Segoe UI" panose="020B0502040204020203" pitchFamily="34" charset="0"/>
              </a:rPr>
              <a:t>Things that you can NOT do:</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r>
              <a:rPr lang="en-US" sz="3600" dirty="0">
                <a:latin typeface="Segoe UI" panose="020B0502040204020203" pitchFamily="34" charset="0"/>
                <a:cs typeface="Segoe UI" panose="020B0502040204020203" pitchFamily="34" charset="0"/>
              </a:rPr>
              <a:t>You can </a:t>
            </a:r>
            <a:r>
              <a:rPr lang="en-US" sz="3600" dirty="0">
                <a:solidFill>
                  <a:srgbClr val="FF0000"/>
                </a:solidFill>
                <a:latin typeface="Segoe UI" panose="020B0502040204020203" pitchFamily="34" charset="0"/>
                <a:cs typeface="Segoe UI" panose="020B0502040204020203" pitchFamily="34" charset="0"/>
              </a:rPr>
              <a:t>NOT</a:t>
            </a:r>
            <a:r>
              <a:rPr lang="en-US" sz="3600" dirty="0">
                <a:latin typeface="Segoe UI" panose="020B0502040204020203" pitchFamily="34" charset="0"/>
                <a:cs typeface="Segoe UI" panose="020B0502040204020203" pitchFamily="34" charset="0"/>
              </a:rPr>
              <a:t> use the same Log Analytics Workspace that is used by Azure Security Center</a:t>
            </a:r>
          </a:p>
          <a:p>
            <a:pPr marL="285750" lvl="0" indent="-285750" defTabSz="797968">
              <a:spcBef>
                <a:spcPct val="0"/>
              </a:spcBef>
              <a:spcAft>
                <a:spcPts val="800"/>
              </a:spcAft>
              <a:buFont typeface="Arial" panose="020B0604020202020204" pitchFamily="34" charset="0"/>
              <a:buChar char="•"/>
              <a:defRPr/>
            </a:pPr>
            <a:r>
              <a:rPr lang="en-US" sz="3600" dirty="0">
                <a:latin typeface="Segoe UI" panose="020B0502040204020203" pitchFamily="34" charset="0"/>
                <a:cs typeface="Segoe UI" panose="020B0502040204020203" pitchFamily="34" charset="0"/>
              </a:rPr>
              <a:t>Once Azure Sentinel is enabled on a workspace, you can </a:t>
            </a:r>
            <a:r>
              <a:rPr lang="en-US" sz="3600" dirty="0">
                <a:solidFill>
                  <a:srgbClr val="FF0000"/>
                </a:solidFill>
                <a:latin typeface="Segoe UI" panose="020B0502040204020203" pitchFamily="34" charset="0"/>
                <a:cs typeface="Segoe UI" panose="020B0502040204020203" pitchFamily="34" charset="0"/>
              </a:rPr>
              <a:t>NOT</a:t>
            </a:r>
            <a:r>
              <a:rPr lang="en-US" sz="3600" dirty="0">
                <a:latin typeface="Segoe UI" panose="020B0502040204020203" pitchFamily="34" charset="0"/>
                <a:cs typeface="Segoe UI" panose="020B0502040204020203" pitchFamily="34" charset="0"/>
              </a:rPr>
              <a:t> move the workspace to another resource group or subscription (you have to contact Azure Sentinel Support Team to accomplish this task)</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1350" y="413337"/>
            <a:ext cx="3584223" cy="188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253908"/>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720413"/>
            <a:ext cx="5669575" cy="3317075"/>
          </a:xfrm>
        </p:spPr>
        <p:txBody>
          <a:bodyPr/>
          <a:lstStyle/>
          <a:p>
            <a:pPr marL="285750" lvl="0" indent="-285750" defTabSz="797968">
              <a:spcBef>
                <a:spcPct val="0"/>
              </a:spcBef>
              <a:spcAft>
                <a:spcPts val="800"/>
              </a:spcAft>
              <a:buFont typeface="Arial" panose="020B0604020202020204" pitchFamily="34" charset="0"/>
              <a:buChar char="•"/>
              <a:defRPr/>
            </a:pPr>
            <a:r>
              <a:rPr lang="en-US" sz="3600" dirty="0">
                <a:ln w="3175">
                  <a:noFill/>
                </a:ln>
                <a:cs typeface="Segoe UI Semibold"/>
              </a:rPr>
              <a:t>Over 100+ Data Connectors available for Azure Sentinel</a:t>
            </a:r>
          </a:p>
          <a:p>
            <a:pPr marL="285750" lvl="0" indent="-285750" defTabSz="797968">
              <a:spcBef>
                <a:spcPct val="0"/>
              </a:spcBef>
              <a:spcAft>
                <a:spcPts val="800"/>
              </a:spcAft>
              <a:buFont typeface="Arial" panose="020B0604020202020204" pitchFamily="34" charset="0"/>
              <a:buChar char="•"/>
              <a:defRPr/>
            </a:pPr>
            <a:r>
              <a:rPr lang="en-US" sz="3600" dirty="0">
                <a:ln w="3175">
                  <a:noFill/>
                </a:ln>
                <a:cs typeface="Segoe UI Semibold"/>
              </a:rPr>
              <a:t>Not only for Azure connection but external services as well.</a:t>
            </a: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C153F38E-C8DF-4E34-AB2F-A407E6986E7A}"/>
              </a:ext>
            </a:extLst>
          </p:cNvPr>
          <p:cNvPicPr>
            <a:picLocks noChangeAspect="1"/>
          </p:cNvPicPr>
          <p:nvPr/>
        </p:nvPicPr>
        <p:blipFill>
          <a:blip r:embed="rId3"/>
          <a:stretch>
            <a:fillRect/>
          </a:stretch>
        </p:blipFill>
        <p:spPr>
          <a:xfrm>
            <a:off x="6209609" y="601594"/>
            <a:ext cx="5744572" cy="5554714"/>
          </a:xfrm>
          <a:prstGeom prst="rect">
            <a:avLst/>
          </a:prstGeom>
        </p:spPr>
      </p:pic>
    </p:spTree>
    <p:extLst>
      <p:ext uri="{BB962C8B-B14F-4D97-AF65-F5344CB8AC3E}">
        <p14:creationId xmlns:p14="http://schemas.microsoft.com/office/powerpoint/2010/main" val="1756744146"/>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Azure Active Directory Connector:</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F9A4E8D6-AFE8-4C25-B30D-DBDD5B125850}"/>
              </a:ext>
            </a:extLst>
          </p:cNvPr>
          <p:cNvPicPr>
            <a:picLocks noChangeAspect="1"/>
          </p:cNvPicPr>
          <p:nvPr/>
        </p:nvPicPr>
        <p:blipFill>
          <a:blip r:embed="rId3"/>
          <a:stretch>
            <a:fillRect/>
          </a:stretch>
        </p:blipFill>
        <p:spPr>
          <a:xfrm>
            <a:off x="1605195" y="1634490"/>
            <a:ext cx="8361765" cy="5008082"/>
          </a:xfrm>
          <a:prstGeom prst="rect">
            <a:avLst/>
          </a:prstGeom>
        </p:spPr>
      </p:pic>
    </p:spTree>
    <p:extLst>
      <p:ext uri="{BB962C8B-B14F-4D97-AF65-F5344CB8AC3E}">
        <p14:creationId xmlns:p14="http://schemas.microsoft.com/office/powerpoint/2010/main" val="1135208267"/>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Security Events Connector:</a:t>
            </a: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F07F0BA3-8668-4D5D-A4E7-E3AC5D62A370}"/>
              </a:ext>
            </a:extLst>
          </p:cNvPr>
          <p:cNvPicPr>
            <a:picLocks noChangeAspect="1"/>
          </p:cNvPicPr>
          <p:nvPr/>
        </p:nvPicPr>
        <p:blipFill>
          <a:blip r:embed="rId3"/>
          <a:stretch>
            <a:fillRect/>
          </a:stretch>
        </p:blipFill>
        <p:spPr>
          <a:xfrm>
            <a:off x="1188720" y="1697982"/>
            <a:ext cx="8732274" cy="4937435"/>
          </a:xfrm>
          <a:prstGeom prst="rect">
            <a:avLst/>
          </a:prstGeom>
        </p:spPr>
      </p:pic>
    </p:spTree>
    <p:extLst>
      <p:ext uri="{BB962C8B-B14F-4D97-AF65-F5344CB8AC3E}">
        <p14:creationId xmlns:p14="http://schemas.microsoft.com/office/powerpoint/2010/main" val="1889319924"/>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Office 365</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CD1F760D-D60A-41CC-9E11-A100E7C81C14}"/>
              </a:ext>
            </a:extLst>
          </p:cNvPr>
          <p:cNvPicPr>
            <a:picLocks noChangeAspect="1"/>
          </p:cNvPicPr>
          <p:nvPr/>
        </p:nvPicPr>
        <p:blipFill>
          <a:blip r:embed="rId3"/>
          <a:stretch>
            <a:fillRect/>
          </a:stretch>
        </p:blipFill>
        <p:spPr>
          <a:xfrm>
            <a:off x="1804336" y="1575202"/>
            <a:ext cx="8067576" cy="4468292"/>
          </a:xfrm>
          <a:prstGeom prst="rect">
            <a:avLst/>
          </a:prstGeom>
        </p:spPr>
      </p:pic>
    </p:spTree>
    <p:extLst>
      <p:ext uri="{BB962C8B-B14F-4D97-AF65-F5344CB8AC3E}">
        <p14:creationId xmlns:p14="http://schemas.microsoft.com/office/powerpoint/2010/main" val="2791066767"/>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Logging - Focus on what’s important</a:t>
            </a:r>
          </a:p>
        </p:txBody>
      </p:sp>
      <p:pic>
        <p:nvPicPr>
          <p:cNvPr id="4" name="Picture 3">
            <a:extLst>
              <a:ext uri="{FF2B5EF4-FFF2-40B4-BE49-F238E27FC236}">
                <a16:creationId xmlns:a16="http://schemas.microsoft.com/office/drawing/2014/main" id="{862EF17C-73A1-4FF5-AFDF-0FBD266097A5}"/>
              </a:ext>
            </a:extLst>
          </p:cNvPr>
          <p:cNvPicPr>
            <a:picLocks noChangeAspect="1"/>
          </p:cNvPicPr>
          <p:nvPr/>
        </p:nvPicPr>
        <p:blipFill>
          <a:blip r:embed="rId3"/>
          <a:stretch>
            <a:fillRect/>
          </a:stretch>
        </p:blipFill>
        <p:spPr>
          <a:xfrm>
            <a:off x="2400298" y="1109662"/>
            <a:ext cx="7848600" cy="4867275"/>
          </a:xfrm>
          <a:prstGeom prst="rect">
            <a:avLst/>
          </a:prstGeom>
        </p:spPr>
      </p:pic>
      <p:pic>
        <p:nvPicPr>
          <p:cNvPr id="6" name="Picture 5">
            <a:extLst>
              <a:ext uri="{FF2B5EF4-FFF2-40B4-BE49-F238E27FC236}">
                <a16:creationId xmlns:a16="http://schemas.microsoft.com/office/drawing/2014/main" id="{CE8F916C-96C9-4F73-B47B-3B15F2161D3C}"/>
              </a:ext>
            </a:extLst>
          </p:cNvPr>
          <p:cNvPicPr>
            <a:picLocks noChangeAspect="1"/>
          </p:cNvPicPr>
          <p:nvPr/>
        </p:nvPicPr>
        <p:blipFill>
          <a:blip r:embed="rId4"/>
          <a:stretch>
            <a:fillRect/>
          </a:stretch>
        </p:blipFill>
        <p:spPr>
          <a:xfrm>
            <a:off x="783557" y="4643437"/>
            <a:ext cx="1428750" cy="1333500"/>
          </a:xfrm>
          <a:prstGeom prst="rect">
            <a:avLst/>
          </a:prstGeom>
        </p:spPr>
      </p:pic>
    </p:spTree>
    <p:extLst>
      <p:ext uri="{BB962C8B-B14F-4D97-AF65-F5344CB8AC3E}">
        <p14:creationId xmlns:p14="http://schemas.microsoft.com/office/powerpoint/2010/main" val="3368258122"/>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Incidents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incidents are containers of threats in your organization – alerts, entities and any additional related evidence.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 incident is created based on alerts that you have defined in the security analytics page. The properties related to the alerts, such as severity and status are set at the incident level.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Activities related to events include:</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View related alerts</a:t>
            </a:r>
            <a:r>
              <a:rPr lang="en-US" sz="1800" dirty="0">
                <a:ln w="3175">
                  <a:noFill/>
                </a:ln>
                <a:latin typeface="Segoe UI" panose="020B0502040204020203" pitchFamily="34" charset="0"/>
                <a:cs typeface="Segoe UI" panose="020B0502040204020203" pitchFamily="34" charset="0"/>
              </a:rPr>
              <a:t> - View all related alerts that are aggregated into an incident based on the alert trigger definition of the alert fusion strategy enabled</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Triage and investigate</a:t>
            </a:r>
            <a:r>
              <a:rPr lang="en-US" sz="1800" dirty="0">
                <a:ln w="3175">
                  <a:noFill/>
                </a:ln>
                <a:latin typeface="Segoe UI" panose="020B0502040204020203" pitchFamily="34" charset="0"/>
                <a:cs typeface="Segoe UI" panose="020B0502040204020203" pitchFamily="34" charset="0"/>
              </a:rPr>
              <a:t> - Review all related entities in the incident and additional contextual information meaningful to the triage process.</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Incident Management</a:t>
            </a:r>
            <a:r>
              <a:rPr lang="en-US" sz="1800" dirty="0">
                <a:ln w="3175">
                  <a:noFill/>
                </a:ln>
                <a:latin typeface="Segoe UI" panose="020B0502040204020203" pitchFamily="34" charset="0"/>
                <a:cs typeface="Segoe UI" panose="020B0502040204020203" pitchFamily="34" charset="0"/>
              </a:rPr>
              <a:t> - Manage the lifecycle of the incident – assign to yourself for further investigation, change the status of the incident and update its severity after triage.</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Respond to alerts</a:t>
            </a:r>
            <a:r>
              <a:rPr lang="en-US" sz="1800" dirty="0">
                <a:ln w="3175">
                  <a:noFill/>
                </a:ln>
                <a:latin typeface="Segoe UI" panose="020B0502040204020203" pitchFamily="34" charset="0"/>
                <a:cs typeface="Segoe UI" panose="020B0502040204020203" pitchFamily="34" charset="0"/>
              </a:rPr>
              <a:t> - Trigger playbooks on the alerts grouped in the incident to resolve the threat detected by the alert using playbooks.</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235520386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fographic illustrating the Zero Trust reference architecture">
            <a:extLst>
              <a:ext uri="{FF2B5EF4-FFF2-40B4-BE49-F238E27FC236}">
                <a16:creationId xmlns:a16="http://schemas.microsoft.com/office/drawing/2014/main" id="{EF3A2112-18BF-477F-B659-98938D3E0F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39" r="6172" b="1"/>
          <a:stretch/>
        </p:blipFill>
        <p:spPr bwMode="auto">
          <a:xfrm>
            <a:off x="20" y="10"/>
            <a:ext cx="12191980" cy="6857990"/>
          </a:xfrm>
          <a:prstGeom prst="rect">
            <a:avLst/>
          </a:prstGeom>
          <a:solidFill>
            <a:srgbClr val="FFFFFF"/>
          </a:solidFill>
        </p:spPr>
      </p:pic>
    </p:spTree>
    <p:extLst>
      <p:ext uri="{BB962C8B-B14F-4D97-AF65-F5344CB8AC3E}">
        <p14:creationId xmlns:p14="http://schemas.microsoft.com/office/powerpoint/2010/main" val="3919468910"/>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923330"/>
          </a:xfrm>
        </p:spPr>
        <p:txBody>
          <a:bodyPr/>
          <a:lstStyle/>
          <a:p>
            <a:r>
              <a:rPr lang="en-US" dirty="0"/>
              <a:t>What is the maximum number of alerts an Azure Sentinel Incident can contain?</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4010722362"/>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Workbooks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1385888"/>
            <a:ext cx="3831250" cy="4986337"/>
          </a:xfrm>
        </p:spPr>
        <p:txBody>
          <a:bodyPr/>
          <a:lstStyle/>
          <a:p>
            <a:pPr marL="285750" lvl="0" indent="-285750" defTabSz="797968">
              <a:spcBef>
                <a:spcPct val="0"/>
              </a:spcBef>
              <a:spcAft>
                <a:spcPts val="800"/>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Azure Sentinel integrates with Azure Monitor Workbooks</a:t>
            </a:r>
          </a:p>
          <a:p>
            <a:pPr marL="285750" lvl="0" indent="-285750" defTabSz="797968">
              <a:spcBef>
                <a:spcPct val="0"/>
              </a:spcBef>
              <a:spcAft>
                <a:spcPts val="800"/>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You can create Workbooks across your Data</a:t>
            </a:r>
          </a:p>
          <a:p>
            <a:pPr marL="285750" lvl="0" indent="-285750" defTabSz="797968">
              <a:spcBef>
                <a:spcPct val="0"/>
              </a:spcBef>
              <a:spcAft>
                <a:spcPts val="800"/>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Azure Sentinel comes with Workbook templates to allow for quick insight gain right after connecting the data.</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270B8764-25DC-45F7-A49C-1C7E1AD48024}"/>
              </a:ext>
            </a:extLst>
          </p:cNvPr>
          <p:cNvPicPr>
            <a:picLocks noChangeAspect="1"/>
          </p:cNvPicPr>
          <p:nvPr/>
        </p:nvPicPr>
        <p:blipFill>
          <a:blip r:embed="rId3"/>
          <a:stretch>
            <a:fillRect/>
          </a:stretch>
        </p:blipFill>
        <p:spPr>
          <a:xfrm>
            <a:off x="4257675" y="1385888"/>
            <a:ext cx="7820025" cy="4350072"/>
          </a:xfrm>
          <a:prstGeom prst="rect">
            <a:avLst/>
          </a:prstGeom>
        </p:spPr>
      </p:pic>
    </p:spTree>
    <p:extLst>
      <p:ext uri="{BB962C8B-B14F-4D97-AF65-F5344CB8AC3E}">
        <p14:creationId xmlns:p14="http://schemas.microsoft.com/office/powerpoint/2010/main" val="636147248"/>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Hunting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466291"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Over 195 pre-defined queries helpful for hunting for potential threats in your log data</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Defined based on the MITRE ATTACK framework tactics and techniques</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Keeps track of deltas (previous results)</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Queries should not have time defined in the KQL query</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Livestream allows for a user session-based, user interface driven feature that allows an Azure Sentinel user to quickly create a Livestream session using any Log Analytics query.</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	Test newly created queries, elevate to alerts once tested</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	Allows for quick testing without custom alert rule overhead</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	Target an entity for live streaming during an investigation</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https://github.com/Azure/Azure-Sentinel/tree/master/Hunting%20Queries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B184C2A9-4DE5-418C-86A4-87EA4D47A14A}"/>
              </a:ext>
            </a:extLst>
          </p:cNvPr>
          <p:cNvPicPr>
            <a:picLocks noChangeAspect="1"/>
          </p:cNvPicPr>
          <p:nvPr/>
        </p:nvPicPr>
        <p:blipFill>
          <a:blip r:embed="rId3"/>
          <a:stretch>
            <a:fillRect/>
          </a:stretch>
        </p:blipFill>
        <p:spPr>
          <a:xfrm>
            <a:off x="7947610" y="1543520"/>
            <a:ext cx="2505075" cy="4333875"/>
          </a:xfrm>
          <a:prstGeom prst="rect">
            <a:avLst/>
          </a:prstGeom>
        </p:spPr>
      </p:pic>
    </p:spTree>
    <p:extLst>
      <p:ext uri="{BB962C8B-B14F-4D97-AF65-F5344CB8AC3E}">
        <p14:creationId xmlns:p14="http://schemas.microsoft.com/office/powerpoint/2010/main" val="1707179478"/>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Hunting Queries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980605"/>
            <a:ext cx="4334034" cy="4979324"/>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Over 195 pre-defined hunting queries curated by Microsoft security experts.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Azure Sentinel’s Hunting Queries is a differentiation point as compared to other SIEM solutions.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These queries help in the migration process as they reduce some of the work of migrating source queries.</a:t>
            </a:r>
          </a:p>
        </p:txBody>
      </p:sp>
      <p:pic>
        <p:nvPicPr>
          <p:cNvPr id="5" name="Picture 4">
            <a:extLst>
              <a:ext uri="{FF2B5EF4-FFF2-40B4-BE49-F238E27FC236}">
                <a16:creationId xmlns:a16="http://schemas.microsoft.com/office/drawing/2014/main" id="{218E9883-6034-4B49-8534-F86F192A99E0}"/>
              </a:ext>
            </a:extLst>
          </p:cNvPr>
          <p:cNvPicPr>
            <a:picLocks noChangeAspect="1"/>
          </p:cNvPicPr>
          <p:nvPr/>
        </p:nvPicPr>
        <p:blipFill>
          <a:blip r:embed="rId3"/>
          <a:stretch>
            <a:fillRect/>
          </a:stretch>
        </p:blipFill>
        <p:spPr>
          <a:xfrm>
            <a:off x="5233988" y="980605"/>
            <a:ext cx="5974865" cy="4262123"/>
          </a:xfrm>
          <a:prstGeom prst="rect">
            <a:avLst/>
          </a:prstGeom>
        </p:spPr>
      </p:pic>
    </p:spTree>
    <p:extLst>
      <p:ext uri="{BB962C8B-B14F-4D97-AF65-F5344CB8AC3E}">
        <p14:creationId xmlns:p14="http://schemas.microsoft.com/office/powerpoint/2010/main" val="3369681949"/>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Notebooks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5523065"/>
          </a:xfrm>
        </p:spPr>
        <p:txBody>
          <a:bodyPr/>
          <a:lstStyle/>
          <a:p>
            <a:pPr lvl="0" algn="ctr" defTabSz="797968">
              <a:spcBef>
                <a:spcPct val="0"/>
              </a:spcBef>
              <a:spcAft>
                <a:spcPts val="800"/>
              </a:spcAft>
              <a:defRPr/>
            </a:pPr>
            <a:r>
              <a:rPr lang="en-US" dirty="0">
                <a:latin typeface="Segoe UI" panose="020B0502040204020203" pitchFamily="34" charset="0"/>
                <a:cs typeface="Segoe UI" panose="020B0502040204020203" pitchFamily="34" charset="0"/>
              </a:rPr>
              <a:t>Julia Python and R </a:t>
            </a:r>
            <a:r>
              <a:rPr lang="en-US" dirty="0">
                <a:latin typeface="Segoe UI" panose="020B0502040204020203" pitchFamily="34" charset="0"/>
                <a:cs typeface="Segoe UI" panose="020B0502040204020203" pitchFamily="34" charset="0"/>
                <a:sym typeface="Wingdings" panose="05000000000000000000" pitchFamily="2" charset="2"/>
              </a:rPr>
              <a:t> </a:t>
            </a:r>
            <a:r>
              <a:rPr lang="en-US" dirty="0" err="1">
                <a:latin typeface="Segoe UI" panose="020B0502040204020203" pitchFamily="34" charset="0"/>
                <a:cs typeface="Segoe UI" panose="020B0502040204020203" pitchFamily="34" charset="0"/>
                <a:sym typeface="Wingdings" panose="05000000000000000000" pitchFamily="2" charset="2"/>
              </a:rPr>
              <a:t>Jupyter</a:t>
            </a:r>
            <a:r>
              <a:rPr lang="en-US" dirty="0">
                <a:latin typeface="Segoe UI" panose="020B0502040204020203" pitchFamily="34" charset="0"/>
                <a:cs typeface="Segoe UI" panose="020B0502040204020203" pitchFamily="34" charset="0"/>
                <a:sym typeface="Wingdings" panose="05000000000000000000" pitchFamily="2" charset="2"/>
              </a:rPr>
              <a:t> Notebooks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sym typeface="Wingdings" panose="05000000000000000000" pitchFamily="2" charset="2"/>
            </a:endParaRPr>
          </a:p>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When to use Notebooks in Sentinel?</a:t>
            </a:r>
          </a:p>
          <a:p>
            <a:pPr marL="509761" lvl="1" indent="-285750" defTabSz="797968">
              <a:spcBef>
                <a:spcPct val="0"/>
              </a:spcBef>
              <a:spcAft>
                <a:spcPts val="800"/>
              </a:spcAft>
              <a:buFont typeface="Arial" panose="020B0604020202020204" pitchFamily="34" charset="0"/>
              <a:buChar char="•"/>
              <a:defRPr/>
            </a:pPr>
            <a:r>
              <a:rPr lang="en-US" sz="2400" dirty="0">
                <a:ln w="3175">
                  <a:noFill/>
                </a:ln>
                <a:latin typeface="Segoe UI" panose="020B0502040204020203" pitchFamily="34" charset="0"/>
                <a:cs typeface="Segoe UI" panose="020B0502040204020203" pitchFamily="34" charset="0"/>
                <a:sym typeface="Wingdings" panose="05000000000000000000" pitchFamily="2" charset="2"/>
              </a:rPr>
              <a:t>When triaging an incident in Azure Sentinel comes to a dead end.</a:t>
            </a:r>
          </a:p>
          <a:p>
            <a:pPr marL="509761" lvl="1" indent="-285750" defTabSz="797968">
              <a:spcBef>
                <a:spcPct val="0"/>
              </a:spcBef>
              <a:spcAft>
                <a:spcPts val="800"/>
              </a:spcAft>
              <a:buFont typeface="Arial" panose="020B0604020202020204" pitchFamily="34" charset="0"/>
              <a:buChar char="•"/>
              <a:defRPr/>
            </a:pPr>
            <a:r>
              <a:rPr lang="en-US" sz="2400" dirty="0">
                <a:ln w="3175">
                  <a:noFill/>
                </a:ln>
                <a:latin typeface="Segoe UI" panose="020B0502040204020203" pitchFamily="34" charset="0"/>
                <a:cs typeface="Segoe UI" panose="020B0502040204020203" pitchFamily="34" charset="0"/>
                <a:sym typeface="Wingdings" panose="05000000000000000000" pitchFamily="2" charset="2"/>
              </a:rPr>
              <a:t>Your investigation become significantly more complex</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When automation ends and there is a need to find a needle in a haystack</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Too much details to go through</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persistence to pass results to the next analyst</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KQL is no longer cutting it</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to integrate with external data (</a:t>
            </a:r>
            <a:r>
              <a:rPr lang="en-US" sz="2400" dirty="0" err="1">
                <a:ln w="3175">
                  <a:noFill/>
                </a:ln>
                <a:cs typeface="Segoe UI Semibold"/>
              </a:rPr>
              <a:t>WhoIs</a:t>
            </a:r>
            <a:r>
              <a:rPr lang="en-US" sz="2400" dirty="0">
                <a:ln w="3175">
                  <a:noFill/>
                </a:ln>
                <a:cs typeface="Segoe UI Semibold"/>
              </a:rPr>
              <a:t>, </a:t>
            </a:r>
            <a:r>
              <a:rPr lang="en-US" sz="2400" dirty="0" err="1">
                <a:ln w="3175">
                  <a:noFill/>
                </a:ln>
                <a:cs typeface="Segoe UI Semibold"/>
              </a:rPr>
              <a:t>GeoIP</a:t>
            </a:r>
            <a:r>
              <a:rPr lang="en-US" sz="2400" dirty="0">
                <a:ln w="3175">
                  <a:noFill/>
                </a:ln>
                <a:cs typeface="Segoe UI Semibold"/>
              </a:rPr>
              <a:t>, </a:t>
            </a:r>
            <a:r>
              <a:rPr lang="en-US" sz="2400" dirty="0" err="1">
                <a:ln w="3175">
                  <a:noFill/>
                </a:ln>
                <a:cs typeface="Segoe UI Semibold"/>
              </a:rPr>
              <a:t>etc</a:t>
            </a:r>
            <a:r>
              <a:rPr lang="en-US" sz="2400" dirty="0">
                <a:ln w="3175">
                  <a:noFill/>
                </a:ln>
                <a:cs typeface="Segoe UI Semibold"/>
              </a:rPr>
              <a:t>…) not stored in the workspace</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for ML and visualizations available already in the form of 1000s of libraries and packages.</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331404"/>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334985" y="1462027"/>
            <a:ext cx="10322440" cy="1156805"/>
          </a:xfrm>
        </p:spPr>
        <p:txBody>
          <a:bodyPr/>
          <a:lstStyle/>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Visual Studio Code to develop your Notebooks.</a:t>
            </a:r>
          </a:p>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a Local Docker Container to developer locally disconnected.</a:t>
            </a:r>
          </a:p>
          <a:p>
            <a:pPr marL="285750" lvl="0" indent="-285750" defTabSz="797968">
              <a:spcBef>
                <a:spcPct val="0"/>
              </a:spcBef>
              <a:spcAft>
                <a:spcPts val="800"/>
              </a:spcAft>
              <a:buFont typeface="Arial" panose="020B0604020202020204" pitchFamily="34" charset="0"/>
              <a:buChar char="•"/>
              <a:defRPr/>
            </a:pPr>
            <a:endParaRPr lang="en-US" sz="2400" dirty="0">
              <a:ln w="3175">
                <a:noFill/>
              </a:ln>
              <a:cs typeface="Segoe UI Semibold"/>
            </a:endParaRP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99CC37A-E6D2-449F-ADD4-03E9686B94EC}"/>
              </a:ext>
            </a:extLst>
          </p:cNvPr>
          <p:cNvPicPr>
            <a:picLocks noChangeAspect="1"/>
          </p:cNvPicPr>
          <p:nvPr/>
        </p:nvPicPr>
        <p:blipFill>
          <a:blip r:embed="rId5"/>
          <a:stretch>
            <a:fillRect/>
          </a:stretch>
        </p:blipFill>
        <p:spPr>
          <a:xfrm>
            <a:off x="1534575" y="2380343"/>
            <a:ext cx="8400000" cy="1428571"/>
          </a:xfrm>
          <a:prstGeom prst="rect">
            <a:avLst/>
          </a:prstGeom>
        </p:spPr>
      </p:pic>
      <p:pic>
        <p:nvPicPr>
          <p:cNvPr id="7" name="Picture 6">
            <a:extLst>
              <a:ext uri="{FF2B5EF4-FFF2-40B4-BE49-F238E27FC236}">
                <a16:creationId xmlns:a16="http://schemas.microsoft.com/office/drawing/2014/main" id="{8D2846C6-C0DA-4FE4-AF8A-2104064DA97A}"/>
              </a:ext>
            </a:extLst>
          </p:cNvPr>
          <p:cNvPicPr>
            <a:picLocks noChangeAspect="1"/>
          </p:cNvPicPr>
          <p:nvPr/>
        </p:nvPicPr>
        <p:blipFill>
          <a:blip r:embed="rId6"/>
          <a:stretch>
            <a:fillRect/>
          </a:stretch>
        </p:blipFill>
        <p:spPr>
          <a:xfrm>
            <a:off x="1592182" y="4005497"/>
            <a:ext cx="8429565" cy="1390476"/>
          </a:xfrm>
          <a:prstGeom prst="rect">
            <a:avLst/>
          </a:prstGeom>
        </p:spPr>
      </p:pic>
      <p:sp>
        <p:nvSpPr>
          <p:cNvPr id="10" name="Text Placeholder 3">
            <a:extLst>
              <a:ext uri="{FF2B5EF4-FFF2-40B4-BE49-F238E27FC236}">
                <a16:creationId xmlns:a16="http://schemas.microsoft.com/office/drawing/2014/main" id="{1862E8D3-0BE8-4658-9840-4CEEF8DF4D4E}"/>
              </a:ext>
            </a:extLst>
          </p:cNvPr>
          <p:cNvSpPr txBox="1">
            <a:spLocks/>
          </p:cNvSpPr>
          <p:nvPr/>
        </p:nvSpPr>
        <p:spPr>
          <a:xfrm>
            <a:off x="426426" y="5726430"/>
            <a:ext cx="10322440" cy="920502"/>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a:t>
            </a:r>
            <a:r>
              <a:rPr lang="en-US" sz="2000" dirty="0" err="1">
                <a:ln w="3175">
                  <a:noFill/>
                </a:ln>
                <a:latin typeface="Segoe UI" panose="020B0502040204020203" pitchFamily="34" charset="0"/>
                <a:cs typeface="Segoe UI" panose="020B0502040204020203" pitchFamily="34" charset="0"/>
                <a:sym typeface="Wingdings" panose="05000000000000000000" pitchFamily="2" charset="2"/>
              </a:rPr>
              <a:t>kql</a:t>
            </a:r>
            <a:r>
              <a:rPr lang="en-US" sz="2000" dirty="0">
                <a:ln w="3175">
                  <a:noFill/>
                </a:ln>
                <a:latin typeface="Segoe UI" panose="020B0502040204020203" pitchFamily="34" charset="0"/>
                <a:cs typeface="Segoe UI" panose="020B0502040204020203" pitchFamily="34" charset="0"/>
                <a:sym typeface="Wingdings" panose="05000000000000000000" pitchFamily="2" charset="2"/>
              </a:rPr>
              <a:t> as a magic command to continue using your queries in the notebooks</a:t>
            </a:r>
            <a:endParaRPr lang="en-US" dirty="0">
              <a:ln w="3175">
                <a:noFill/>
              </a:ln>
              <a:cs typeface="Segoe UI Semibold"/>
            </a:endParaRPr>
          </a:p>
        </p:txBody>
      </p:sp>
    </p:spTree>
    <p:extLst>
      <p:ext uri="{BB962C8B-B14F-4D97-AF65-F5344CB8AC3E}">
        <p14:creationId xmlns:p14="http://schemas.microsoft.com/office/powerpoint/2010/main" val="31876274"/>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EC4A3BEF-FA2A-4354-B8E0-F6791E3CC876}"/>
              </a:ext>
            </a:extLst>
          </p:cNvPr>
          <p:cNvPicPr>
            <a:picLocks noChangeAspect="1"/>
          </p:cNvPicPr>
          <p:nvPr/>
        </p:nvPicPr>
        <p:blipFill>
          <a:blip r:embed="rId5"/>
          <a:stretch>
            <a:fillRect/>
          </a:stretch>
        </p:blipFill>
        <p:spPr>
          <a:xfrm>
            <a:off x="1086521" y="1057293"/>
            <a:ext cx="7643778" cy="5678066"/>
          </a:xfrm>
          <a:prstGeom prst="rect">
            <a:avLst/>
          </a:prstGeom>
        </p:spPr>
      </p:pic>
    </p:spTree>
    <p:extLst>
      <p:ext uri="{BB962C8B-B14F-4D97-AF65-F5344CB8AC3E}">
        <p14:creationId xmlns:p14="http://schemas.microsoft.com/office/powerpoint/2010/main" val="2341630124"/>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23AFC7C-F507-4AEF-A3BE-E289971634F1}"/>
              </a:ext>
            </a:extLst>
          </p:cNvPr>
          <p:cNvPicPr>
            <a:picLocks noChangeAspect="1"/>
          </p:cNvPicPr>
          <p:nvPr/>
        </p:nvPicPr>
        <p:blipFill>
          <a:blip r:embed="rId5"/>
          <a:stretch>
            <a:fillRect/>
          </a:stretch>
        </p:blipFill>
        <p:spPr>
          <a:xfrm>
            <a:off x="168910" y="1969602"/>
            <a:ext cx="10748962" cy="4764799"/>
          </a:xfrm>
          <a:prstGeom prst="rect">
            <a:avLst/>
          </a:prstGeom>
        </p:spPr>
      </p:pic>
    </p:spTree>
    <p:extLst>
      <p:ext uri="{BB962C8B-B14F-4D97-AF65-F5344CB8AC3E}">
        <p14:creationId xmlns:p14="http://schemas.microsoft.com/office/powerpoint/2010/main" val="3480657804"/>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04652" cy="758022"/>
          </a:xfrm>
        </p:spPr>
        <p:txBody>
          <a:bodyPr/>
          <a:lstStyle/>
          <a:p>
            <a:r>
              <a:rPr lang="en-US" dirty="0"/>
              <a:t>Azure Sentinel – Entity Behavior</a:t>
            </a:r>
          </a:p>
        </p:txBody>
      </p:sp>
      <p:pic>
        <p:nvPicPr>
          <p:cNvPr id="4" name="Picture 3">
            <a:extLst>
              <a:ext uri="{FF2B5EF4-FFF2-40B4-BE49-F238E27FC236}">
                <a16:creationId xmlns:a16="http://schemas.microsoft.com/office/drawing/2014/main" id="{8CA8A169-B557-4E75-882F-56191DFAB717}"/>
              </a:ext>
            </a:extLst>
          </p:cNvPr>
          <p:cNvPicPr>
            <a:picLocks noChangeAspect="1"/>
          </p:cNvPicPr>
          <p:nvPr/>
        </p:nvPicPr>
        <p:blipFill>
          <a:blip r:embed="rId3"/>
          <a:stretch>
            <a:fillRect/>
          </a:stretch>
        </p:blipFill>
        <p:spPr>
          <a:xfrm>
            <a:off x="510340" y="980605"/>
            <a:ext cx="10997866" cy="5202165"/>
          </a:xfrm>
          <a:prstGeom prst="rect">
            <a:avLst/>
          </a:prstGeom>
        </p:spPr>
      </p:pic>
    </p:spTree>
    <p:extLst>
      <p:ext uri="{BB962C8B-B14F-4D97-AF65-F5344CB8AC3E}">
        <p14:creationId xmlns:p14="http://schemas.microsoft.com/office/powerpoint/2010/main" val="2318006375"/>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060473" cy="758022"/>
          </a:xfrm>
        </p:spPr>
        <p:txBody>
          <a:bodyPr/>
          <a:lstStyle/>
          <a:p>
            <a:r>
              <a:rPr lang="en-US" dirty="0"/>
              <a:t>Azure Sentinel – Entity Behavior – Use Cases</a:t>
            </a:r>
          </a:p>
        </p:txBody>
      </p:sp>
      <p:pic>
        <p:nvPicPr>
          <p:cNvPr id="5" name="Picture 4">
            <a:extLst>
              <a:ext uri="{FF2B5EF4-FFF2-40B4-BE49-F238E27FC236}">
                <a16:creationId xmlns:a16="http://schemas.microsoft.com/office/drawing/2014/main" id="{A38E76F4-D24A-44A0-A123-9DF9E99696D2}"/>
              </a:ext>
            </a:extLst>
          </p:cNvPr>
          <p:cNvPicPr>
            <a:picLocks noChangeAspect="1"/>
          </p:cNvPicPr>
          <p:nvPr/>
        </p:nvPicPr>
        <p:blipFill>
          <a:blip r:embed="rId3"/>
          <a:stretch>
            <a:fillRect/>
          </a:stretch>
        </p:blipFill>
        <p:spPr>
          <a:xfrm>
            <a:off x="1010401" y="1425558"/>
            <a:ext cx="10004509" cy="3587599"/>
          </a:xfrm>
          <a:prstGeom prst="rect">
            <a:avLst/>
          </a:prstGeom>
        </p:spPr>
      </p:pic>
    </p:spTree>
    <p:extLst>
      <p:ext uri="{BB962C8B-B14F-4D97-AF65-F5344CB8AC3E}">
        <p14:creationId xmlns:p14="http://schemas.microsoft.com/office/powerpoint/2010/main" val="273888861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1052559" cy="758022"/>
          </a:xfrm>
        </p:spPr>
        <p:txBody>
          <a:bodyPr/>
          <a:lstStyle/>
          <a:p>
            <a:r>
              <a:rPr lang="en-US" dirty="0"/>
              <a:t>Azure Defender + Azure Sentinel : Better Together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next two days will focus on how Azure Defender and Azure Sentinel through working together using other underlying products protect a customer’s infrastructure and business from threats.</a:t>
            </a:r>
          </a:p>
          <a:p>
            <a:pPr>
              <a:lnSpc>
                <a:spcPct val="100000"/>
              </a:lnSpc>
              <a:spcAft>
                <a:spcPts val="1000"/>
              </a:spcAft>
            </a:pPr>
            <a:endParaRPr lang="en-US" sz="1800" b="1" dirty="0"/>
          </a:p>
          <a:p>
            <a:pPr>
              <a:lnSpc>
                <a:spcPct val="100000"/>
              </a:lnSpc>
              <a:spcAft>
                <a:spcPts val="1000"/>
              </a:spcAft>
            </a:pPr>
            <a:r>
              <a:rPr lang="en-US" sz="1800" b="1" dirty="0"/>
              <a:t>Day 1: </a:t>
            </a:r>
          </a:p>
          <a:p>
            <a:pPr>
              <a:lnSpc>
                <a:spcPct val="100000"/>
              </a:lnSpc>
              <a:spcAft>
                <a:spcPts val="1000"/>
              </a:spcAft>
            </a:pPr>
            <a:r>
              <a:rPr lang="en-US" sz="1800" dirty="0"/>
              <a:t>A look at Azure Security Center, Azure Defender, Azure Arc, Azure Lighthouse, Azure Policy and IoT Security with activities and labs</a:t>
            </a:r>
          </a:p>
          <a:p>
            <a:pPr>
              <a:lnSpc>
                <a:spcPct val="100000"/>
              </a:lnSpc>
              <a:spcAft>
                <a:spcPts val="1000"/>
              </a:spcAft>
            </a:pPr>
            <a:r>
              <a:rPr lang="en-US" sz="1800" dirty="0"/>
              <a:t>A look at Azure Sentinel with activities and labs, specifically how to migrate from other SIEM systems.</a:t>
            </a:r>
          </a:p>
          <a:p>
            <a:pPr>
              <a:lnSpc>
                <a:spcPct val="100000"/>
              </a:lnSpc>
              <a:spcAft>
                <a:spcPts val="1000"/>
              </a:spcAft>
            </a:pPr>
            <a:r>
              <a:rPr lang="en-US" sz="1800" b="1" dirty="0"/>
              <a:t>Day 2:</a:t>
            </a:r>
          </a:p>
          <a:p>
            <a:pPr>
              <a:lnSpc>
                <a:spcPct val="100000"/>
              </a:lnSpc>
              <a:spcAft>
                <a:spcPts val="1000"/>
              </a:spcAft>
            </a:pPr>
            <a:r>
              <a:rPr lang="en-US" sz="1800" dirty="0"/>
              <a:t>How Azure Defender and Azure Sentinel utilize Log Analytics + Azure Automation to implement a highly efficient Security Operations Center with activities and labs.</a:t>
            </a:r>
          </a:p>
          <a:p>
            <a:pPr>
              <a:lnSpc>
                <a:spcPct val="100000"/>
              </a:lnSpc>
              <a:spcAft>
                <a:spcPts val="1000"/>
              </a:spcAft>
            </a:pPr>
            <a:endParaRPr lang="en-US" sz="1800" b="1" dirty="0"/>
          </a:p>
          <a:p>
            <a:pPr>
              <a:lnSpc>
                <a:spcPct val="100000"/>
              </a:lnSpc>
              <a:spcAft>
                <a:spcPts val="1000"/>
              </a:spcAft>
            </a:pPr>
            <a:r>
              <a:rPr lang="en-US" sz="1800" b="1" dirty="0"/>
              <a:t>Highlight: Respond to a real attack.</a:t>
            </a:r>
          </a:p>
        </p:txBody>
      </p:sp>
    </p:spTree>
    <p:extLst>
      <p:ext uri="{BB962C8B-B14F-4D97-AF65-F5344CB8AC3E}">
        <p14:creationId xmlns:p14="http://schemas.microsoft.com/office/powerpoint/2010/main" val="2121126702"/>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97901-30E6-4299-8B6F-145B4FBED3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EACF9E5-41BC-4559-9604-B7A97AD1220A}"/>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E3BC78CD-3F4F-4EBA-9FFA-8D64DEFF87D4}"/>
              </a:ext>
            </a:extLst>
          </p:cNvPr>
          <p:cNvPicPr>
            <a:picLocks noChangeAspect="1"/>
          </p:cNvPicPr>
          <p:nvPr/>
        </p:nvPicPr>
        <p:blipFill>
          <a:blip r:embed="rId2"/>
          <a:stretch>
            <a:fillRect/>
          </a:stretch>
        </p:blipFill>
        <p:spPr>
          <a:xfrm>
            <a:off x="0" y="9175"/>
            <a:ext cx="12192000" cy="6839649"/>
          </a:xfrm>
          <a:prstGeom prst="rect">
            <a:avLst/>
          </a:prstGeom>
        </p:spPr>
      </p:pic>
    </p:spTree>
    <p:extLst>
      <p:ext uri="{BB962C8B-B14F-4D97-AF65-F5344CB8AC3E}">
        <p14:creationId xmlns:p14="http://schemas.microsoft.com/office/powerpoint/2010/main" val="274945711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923330"/>
          </a:xfrm>
        </p:spPr>
        <p:txBody>
          <a:bodyPr/>
          <a:lstStyle/>
          <a:p>
            <a:r>
              <a:rPr lang="en-US" dirty="0"/>
              <a:t>Can you install Azure Sentinel on the default workspace created by Azure Security Center?</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787072811"/>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91594-0BE2-4BB0-87C4-48A7E3B04A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D1CB112-CB4A-492A-8B36-FA658020848E}"/>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40A7DAB5-C8AE-492C-8D5A-6F5C629FC2F9}"/>
              </a:ext>
            </a:extLst>
          </p:cNvPr>
          <p:cNvPicPr>
            <a:picLocks noChangeAspect="1"/>
          </p:cNvPicPr>
          <p:nvPr/>
        </p:nvPicPr>
        <p:blipFill>
          <a:blip r:embed="rId2"/>
          <a:stretch>
            <a:fillRect/>
          </a:stretch>
        </p:blipFill>
        <p:spPr>
          <a:xfrm>
            <a:off x="0" y="52423"/>
            <a:ext cx="12192000" cy="6753154"/>
          </a:xfrm>
          <a:prstGeom prst="rect">
            <a:avLst/>
          </a:prstGeom>
        </p:spPr>
      </p:pic>
    </p:spTree>
    <p:extLst>
      <p:ext uri="{BB962C8B-B14F-4D97-AF65-F5344CB8AC3E}">
        <p14:creationId xmlns:p14="http://schemas.microsoft.com/office/powerpoint/2010/main" val="11781208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A8550-195A-4D6D-AF82-129078A707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AC5822B-DFAF-4F3F-8FFA-E4C5FCAE3914}"/>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83EAB9FE-28CC-4C18-8BBA-4A5343181BEB}"/>
              </a:ext>
            </a:extLst>
          </p:cNvPr>
          <p:cNvPicPr>
            <a:picLocks noChangeAspect="1"/>
          </p:cNvPicPr>
          <p:nvPr/>
        </p:nvPicPr>
        <p:blipFill>
          <a:blip r:embed="rId2"/>
          <a:stretch>
            <a:fillRect/>
          </a:stretch>
        </p:blipFill>
        <p:spPr>
          <a:xfrm>
            <a:off x="0" y="35966"/>
            <a:ext cx="12192000" cy="6786068"/>
          </a:xfrm>
          <a:prstGeom prst="rect">
            <a:avLst/>
          </a:prstGeom>
        </p:spPr>
      </p:pic>
    </p:spTree>
    <p:extLst>
      <p:ext uri="{BB962C8B-B14F-4D97-AF65-F5344CB8AC3E}">
        <p14:creationId xmlns:p14="http://schemas.microsoft.com/office/powerpoint/2010/main" val="126946002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DEC5E-6855-4ADE-807A-0D9C57AC0C4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54FFA38-4C46-4969-94E8-797AE66A9EF9}"/>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DCDFA271-5EF7-4B7F-9179-2CC0CE995BE3}"/>
              </a:ext>
            </a:extLst>
          </p:cNvPr>
          <p:cNvPicPr>
            <a:picLocks noChangeAspect="1"/>
          </p:cNvPicPr>
          <p:nvPr/>
        </p:nvPicPr>
        <p:blipFill>
          <a:blip r:embed="rId3"/>
          <a:stretch>
            <a:fillRect/>
          </a:stretch>
        </p:blipFill>
        <p:spPr>
          <a:xfrm>
            <a:off x="26462" y="0"/>
            <a:ext cx="12139076" cy="6858000"/>
          </a:xfrm>
          <a:prstGeom prst="rect">
            <a:avLst/>
          </a:prstGeom>
        </p:spPr>
      </p:pic>
    </p:spTree>
    <p:extLst>
      <p:ext uri="{BB962C8B-B14F-4D97-AF65-F5344CB8AC3E}">
        <p14:creationId xmlns:p14="http://schemas.microsoft.com/office/powerpoint/2010/main" val="292099240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Threat Intelligence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lets you import the threat indicators your organization is using, which can enhance your security analysts' ability to detect and prioritize known threats.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You can stream threat indicators to Azure Sentinel by using one of the integrated threat intelligence platform (TIP) products, connecting to TAXII servers, or by using direct integration with the Microsoft Graph Security </a:t>
            </a:r>
            <a:r>
              <a:rPr lang="en-US" sz="1800" dirty="0" err="1">
                <a:ln w="3175">
                  <a:noFill/>
                </a:ln>
                <a:cs typeface="Segoe UI Semibold"/>
              </a:rPr>
              <a:t>tiIndicators</a:t>
            </a:r>
            <a:r>
              <a:rPr lang="en-US" sz="1800" dirty="0">
                <a:ln w="3175">
                  <a:noFill/>
                </a:ln>
                <a:cs typeface="Segoe UI Semibold"/>
              </a:rPr>
              <a:t> API.</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err="1">
                <a:ln w="3175">
                  <a:noFill/>
                </a:ln>
                <a:cs typeface="Segoe UI Semibold"/>
              </a:rPr>
              <a:t>Mitre</a:t>
            </a:r>
            <a:r>
              <a:rPr lang="en-US" sz="1800" dirty="0">
                <a:ln w="3175">
                  <a:noFill/>
                </a:ln>
                <a:cs typeface="Segoe UI Semibold"/>
              </a:rPr>
              <a:t> Attack Framework utilize STIX and TAXII feeds to import data.</a:t>
            </a:r>
          </a:p>
        </p:txBody>
      </p:sp>
    </p:spTree>
    <p:extLst>
      <p:ext uri="{BB962C8B-B14F-4D97-AF65-F5344CB8AC3E}">
        <p14:creationId xmlns:p14="http://schemas.microsoft.com/office/powerpoint/2010/main" val="1036294705"/>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Microsoft Graph - </a:t>
            </a:r>
            <a:r>
              <a:rPr lang="en-US" dirty="0" err="1"/>
              <a:t>tiIndicator</a:t>
            </a:r>
            <a:endParaRPr lang="en-US" dirty="0"/>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Microsoft Graph Security API </a:t>
            </a:r>
            <a:r>
              <a:rPr lang="en-US" sz="1800" dirty="0" err="1">
                <a:latin typeface="Segoe UI" panose="020B0502040204020203" pitchFamily="34" charset="0"/>
                <a:cs typeface="Segoe UI" panose="020B0502040204020203" pitchFamily="34" charset="0"/>
              </a:rPr>
              <a:t>tiIndicators</a:t>
            </a:r>
            <a:r>
              <a:rPr lang="en-US" sz="1800" dirty="0">
                <a:latin typeface="Segoe UI" panose="020B0502040204020203" pitchFamily="34" charset="0"/>
                <a:cs typeface="Segoe UI" panose="020B0502040204020203" pitchFamily="34" charset="0"/>
              </a:rPr>
              <a:t> entity allows you to upload your threat indicators to Microsoft security tools for the actions of allow, block, or alert.</a:t>
            </a:r>
          </a:p>
          <a:p>
            <a:pPr lvl="0" defTabSz="797968">
              <a:spcBef>
                <a:spcPct val="0"/>
              </a:spcBef>
              <a:spcAft>
                <a:spcPts val="800"/>
              </a:spcAft>
              <a:defRPr/>
            </a:pPr>
            <a:r>
              <a:rPr lang="en-US" sz="1800" dirty="0" err="1">
                <a:latin typeface="Segoe UI" panose="020B0502040204020203" pitchFamily="34" charset="0"/>
                <a:cs typeface="Segoe UI" panose="020B0502040204020203" pitchFamily="34" charset="0"/>
              </a:rPr>
              <a:t>TargetProduct</a:t>
            </a:r>
            <a:r>
              <a:rPr lang="en-US" sz="1800" dirty="0">
                <a:latin typeface="Segoe UI" panose="020B0502040204020203" pitchFamily="34" charset="0"/>
                <a:cs typeface="Segoe UI" panose="020B0502040204020203" pitchFamily="34" charset="0"/>
              </a:rPr>
              <a:t> can be Azure Sentinel or Microsoft Defender</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Limit of 15000 indicators per tenant</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 following indicator types are supported:</a:t>
            </a:r>
          </a:p>
          <a:p>
            <a:pPr lvl="0" defTabSz="797968">
              <a:spcBef>
                <a:spcPct val="0"/>
              </a:spcBef>
              <a:spcAft>
                <a:spcPts val="800"/>
              </a:spcAft>
              <a:defRPr/>
            </a:pPr>
            <a:r>
              <a:rPr lang="en-US" sz="1800" dirty="0">
                <a:ln w="3175">
                  <a:noFill/>
                </a:ln>
                <a:cs typeface="Segoe UI Semibold"/>
              </a:rPr>
              <a:t>Files</a:t>
            </a:r>
          </a:p>
          <a:p>
            <a:pPr lvl="0" defTabSz="797968">
              <a:spcBef>
                <a:spcPct val="0"/>
              </a:spcBef>
              <a:spcAft>
                <a:spcPts val="800"/>
              </a:spcAft>
              <a:defRPr/>
            </a:pPr>
            <a:r>
              <a:rPr lang="en-US" sz="1800" dirty="0">
                <a:ln w="3175">
                  <a:noFill/>
                </a:ln>
                <a:cs typeface="Segoe UI Semibold"/>
              </a:rPr>
              <a:t>IP addresses: Microsoft Defender ATP supports destination IPv4/IPv6 only – set property in networkDestinationIPv4 or networkDestinationIPv6 properties</a:t>
            </a:r>
          </a:p>
          <a:p>
            <a:pPr lvl="0" defTabSz="797968">
              <a:spcBef>
                <a:spcPct val="0"/>
              </a:spcBef>
              <a:spcAft>
                <a:spcPts val="800"/>
              </a:spcAft>
              <a:defRPr/>
            </a:pPr>
            <a:r>
              <a:rPr lang="en-US" sz="1800" dirty="0">
                <a:ln w="3175">
                  <a:noFill/>
                </a:ln>
                <a:cs typeface="Segoe UI Semibold"/>
              </a:rPr>
              <a:t>URLs/domains</a:t>
            </a: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1736278970"/>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Threat Intelligence Storage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Once imported, Threat Intelligence data is stored in Log Analytics and can be queried:</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920A7C25-3219-4BAF-B1AC-114C9690966B}"/>
              </a:ext>
            </a:extLst>
          </p:cNvPr>
          <p:cNvPicPr>
            <a:picLocks noChangeAspect="1"/>
          </p:cNvPicPr>
          <p:nvPr/>
        </p:nvPicPr>
        <p:blipFill>
          <a:blip r:embed="rId3"/>
          <a:stretch>
            <a:fillRect/>
          </a:stretch>
        </p:blipFill>
        <p:spPr>
          <a:xfrm>
            <a:off x="657726" y="1408099"/>
            <a:ext cx="5715000" cy="1152525"/>
          </a:xfrm>
          <a:prstGeom prst="rect">
            <a:avLst/>
          </a:prstGeom>
        </p:spPr>
      </p:pic>
      <p:pic>
        <p:nvPicPr>
          <p:cNvPr id="7" name="Picture 6">
            <a:extLst>
              <a:ext uri="{FF2B5EF4-FFF2-40B4-BE49-F238E27FC236}">
                <a16:creationId xmlns:a16="http://schemas.microsoft.com/office/drawing/2014/main" id="{4DCED3F8-CC02-4514-BDC8-89ED7DD6E407}"/>
              </a:ext>
            </a:extLst>
          </p:cNvPr>
          <p:cNvPicPr>
            <a:picLocks noChangeAspect="1"/>
          </p:cNvPicPr>
          <p:nvPr/>
        </p:nvPicPr>
        <p:blipFill>
          <a:blip r:embed="rId4"/>
          <a:stretch>
            <a:fillRect/>
          </a:stretch>
        </p:blipFill>
        <p:spPr>
          <a:xfrm>
            <a:off x="3993481" y="2763852"/>
            <a:ext cx="6286500" cy="3067050"/>
          </a:xfrm>
          <a:prstGeom prst="rect">
            <a:avLst/>
          </a:prstGeom>
        </p:spPr>
      </p:pic>
    </p:spTree>
    <p:extLst>
      <p:ext uri="{BB962C8B-B14F-4D97-AF65-F5344CB8AC3E}">
        <p14:creationId xmlns:p14="http://schemas.microsoft.com/office/powerpoint/2010/main" val="3536857173"/>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Analytics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provides out-of-the-box, built-in templates to help you create threat detection rules.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These templates were designed by Microsoft's team of security experts and analysts based on known threats, common attack vectors, and suspicious activity escalation chains.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Rules created from these templates will automatically search across your environment for any activity that looks suspicious.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Many of the templates can be customized to search for activities, or filter them out, according to your needs.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alerts generated by these rules will create incidents that you can assign and investigate in your environment.</a:t>
            </a:r>
            <a:endParaRPr lang="en-US" sz="1800" dirty="0">
              <a:ln w="3175">
                <a:noFill/>
              </a:ln>
              <a:cs typeface="Segoe UI Semibold"/>
            </a:endParaRPr>
          </a:p>
        </p:txBody>
      </p:sp>
      <p:pic>
        <p:nvPicPr>
          <p:cNvPr id="4" name="Picture 3">
            <a:extLst>
              <a:ext uri="{FF2B5EF4-FFF2-40B4-BE49-F238E27FC236}">
                <a16:creationId xmlns:a16="http://schemas.microsoft.com/office/drawing/2014/main" id="{429BF90D-4A83-45E3-B818-F3EBF0B61D41}"/>
              </a:ext>
            </a:extLst>
          </p:cNvPr>
          <p:cNvPicPr>
            <a:picLocks noChangeAspect="1"/>
          </p:cNvPicPr>
          <p:nvPr/>
        </p:nvPicPr>
        <p:blipFill>
          <a:blip r:embed="rId3"/>
          <a:stretch>
            <a:fillRect/>
          </a:stretch>
        </p:blipFill>
        <p:spPr>
          <a:xfrm>
            <a:off x="2112043" y="3535363"/>
            <a:ext cx="7258050" cy="2733675"/>
          </a:xfrm>
          <a:prstGeom prst="rect">
            <a:avLst/>
          </a:prstGeom>
        </p:spPr>
      </p:pic>
    </p:spTree>
    <p:extLst>
      <p:ext uri="{BB962C8B-B14F-4D97-AF65-F5344CB8AC3E}">
        <p14:creationId xmlns:p14="http://schemas.microsoft.com/office/powerpoint/2010/main" val="2311420822"/>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Fusion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Based on Fusion technology, advanced multistage attack detection in Azure Sentinel uses scalable machine learning algorithms that can correlate many low-fidelity alerts and events across multiple products into high-fidelity and actionable incidents.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A35DB1A6-96C3-4C4A-99D0-70EE3931E50F}"/>
              </a:ext>
            </a:extLst>
          </p:cNvPr>
          <p:cNvPicPr>
            <a:picLocks noChangeAspect="1"/>
          </p:cNvPicPr>
          <p:nvPr/>
        </p:nvPicPr>
        <p:blipFill>
          <a:blip r:embed="rId3"/>
          <a:stretch>
            <a:fillRect/>
          </a:stretch>
        </p:blipFill>
        <p:spPr>
          <a:xfrm>
            <a:off x="1365584" y="2180750"/>
            <a:ext cx="8428122" cy="3541693"/>
          </a:xfrm>
          <a:prstGeom prst="rect">
            <a:avLst/>
          </a:prstGeom>
        </p:spPr>
      </p:pic>
    </p:spTree>
    <p:extLst>
      <p:ext uri="{BB962C8B-B14F-4D97-AF65-F5344CB8AC3E}">
        <p14:creationId xmlns:p14="http://schemas.microsoft.com/office/powerpoint/2010/main" val="266406392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Tree>
    <p:custDataLst>
      <p:tags r:id="rId1"/>
    </p:custDataLst>
    <p:extLst>
      <p:ext uri="{BB962C8B-B14F-4D97-AF65-F5344CB8AC3E}">
        <p14:creationId xmlns:p14="http://schemas.microsoft.com/office/powerpoint/2010/main" val="1057026676"/>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How Fusion Works - Construct graph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4488475"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Fusion gathers all the low and medium level alerts detected in a 30-day window and creates a graph.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graph is hyperconnected and consists of billions of vertices and edges. Each entity is represented by a vertex (or node).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For example, a vertex could be a user, an IP address, a virtual machine (VM), or any other entity within the network. The edges (or links) represent all the activities. If a user accesses company resources with a mobile device, both the device and the user are represented as vertices connected by an edge.</a:t>
            </a:r>
          </a:p>
        </p:txBody>
      </p:sp>
      <p:pic>
        <p:nvPicPr>
          <p:cNvPr id="1026" name="Picture 2">
            <a:extLst>
              <a:ext uri="{FF2B5EF4-FFF2-40B4-BE49-F238E27FC236}">
                <a16:creationId xmlns:a16="http://schemas.microsoft.com/office/drawing/2014/main" id="{9D11CA92-6BEA-402A-81DD-0E237ACD74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3626" y="1191126"/>
            <a:ext cx="4968830" cy="4794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023082"/>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How Fusion Works – Kill Chain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9854559"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Fusion applies a probabilistic kill chain which acts as a </a:t>
            </a:r>
            <a:r>
              <a:rPr lang="en-US" sz="1800" dirty="0" err="1">
                <a:latin typeface="Segoe UI" panose="020B0502040204020203" pitchFamily="34" charset="0"/>
                <a:cs typeface="Segoe UI" panose="020B0502040204020203" pitchFamily="34" charset="0"/>
              </a:rPr>
              <a:t>regularizer</a:t>
            </a:r>
            <a:r>
              <a:rPr lang="en-US" sz="1800" dirty="0">
                <a:latin typeface="Segoe UI" panose="020B0502040204020203" pitchFamily="34" charset="0"/>
                <a:cs typeface="Segoe UI" panose="020B0502040204020203" pitchFamily="34" charset="0"/>
              </a:rPr>
              <a:t> to the graph.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statistical analysis is based on how real people—Microsoft security experts, vendors, and customers—triage alerts.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For example, defenders prioritize kill chains that are time bound. If a kill chain is executed within a day, it will take precedence over one that is enacted over a few days. An even higher priority kill chain is one in which all steps have been completed.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intelligence is encoded into the Fusion machine learning statistical model. Once the probabilistic kill chain is applied, Fusion outputs a smaller number of sub graphs, reducing the number of threats from billions to hundreds.</a:t>
            </a:r>
          </a:p>
        </p:txBody>
      </p:sp>
    </p:spTree>
    <p:extLst>
      <p:ext uri="{BB962C8B-B14F-4D97-AF65-F5344CB8AC3E}">
        <p14:creationId xmlns:p14="http://schemas.microsoft.com/office/powerpoint/2010/main" val="4267469131"/>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How Fusion Works – Score Attack</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9854559"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 reduce the noise further, Fusion uses machine learning to apply a final round of scoring. If labeled data exists, Fusion uses random forests. Labeled data for attacks is generated from the extensive Azure red team that execute these scenarios. If labeled data doesn’t exist Fusion uses spectral clustering.</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Some of the criteria used to elevate threats include the number of high impact activity in the graph and whether the subgraph connects to another subgraph.</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output of this machine learning process is tens of threats. These are extremely high priority alerts that require immediate action. Without Fusion, these alerts would likely remain hidden from view, since they can only be seen after two or more low level threats are stitched together to shine a light on stealth activities. AI-generated alerts can now be handed off to people who will determine how to respond.</a:t>
            </a:r>
          </a:p>
        </p:txBody>
      </p:sp>
    </p:spTree>
    <p:extLst>
      <p:ext uri="{BB962C8B-B14F-4D97-AF65-F5344CB8AC3E}">
        <p14:creationId xmlns:p14="http://schemas.microsoft.com/office/powerpoint/2010/main" val="1750055123"/>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Fusion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Fusion is enabled by default.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Because the logic is hidden and therefore not customizable, you can only create one rule with this template.</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Fusion engine can correlate alerts produced by scheduled analytics rules with those from other systems, producing high-fidelity incidents as a result. Total of 90 Fusion incident types detected, which require specific connectors to be enabled.</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By creating and enabling any rules based on the ML behavior analytics templates, you give Microsoft permission to copy ingested data outside of your Azure Sentinel workspace's geography as necessary for processing by the machine learning engines and models.</a:t>
            </a:r>
          </a:p>
        </p:txBody>
      </p:sp>
    </p:spTree>
    <p:extLst>
      <p:ext uri="{BB962C8B-B14F-4D97-AF65-F5344CB8AC3E}">
        <p14:creationId xmlns:p14="http://schemas.microsoft.com/office/powerpoint/2010/main" val="2547717853"/>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661993"/>
          </a:xfrm>
        </p:spPr>
        <p:txBody>
          <a:bodyPr/>
          <a:lstStyle/>
          <a:p>
            <a:r>
              <a:rPr lang="en-US" dirty="0"/>
              <a:t>How many days of historical data does Fusion machine learning utilize?</a:t>
            </a:r>
          </a:p>
          <a:p>
            <a:endParaRPr lang="en-US" dirty="0"/>
          </a:p>
          <a:p>
            <a:r>
              <a:rPr lang="en-US" dirty="0"/>
              <a:t>How is the data encrypted?</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482296385"/>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Anomaly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Inevitably attacks should result in unusual behavior in the systems being attacked.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Sentinel's SOC-ML machine learning-based anomalies can identify this behavior with analytics rule templates. Anomaly rule templates use SOC-ML (machine learning) to detect specific types of anomalous behavior.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Anomalies can be powerful tools, but they are notoriously very noisy. They typically require a lot of tedious tuning for specific environments or complex post-processing.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SOC-ML anomaly templates are tuned by our data science team to provide out-of-the box value, but should you need to tune them further, the process is simple and requires no knowledge of machine learning.</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Each rule has its own unique parameters and thresholds, appropriate to the behavior being analyzed.</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While its configuration can't be changed or fine-tuned, you can duplicate the rule, change and fine-tune the duplicate, run the duplicate in Flighting mode and the original concurrently in Production mode, compare results, and switch the duplicate to Production if and when its fine-tuning is to your liking.</a:t>
            </a:r>
            <a:endParaRPr lang="en-US" sz="1800" dirty="0">
              <a:ln w="3175">
                <a:noFill/>
              </a:ln>
              <a:cs typeface="Segoe UI Semibold"/>
            </a:endParaRPr>
          </a:p>
        </p:txBody>
      </p:sp>
    </p:spTree>
    <p:extLst>
      <p:ext uri="{BB962C8B-B14F-4D97-AF65-F5344CB8AC3E}">
        <p14:creationId xmlns:p14="http://schemas.microsoft.com/office/powerpoint/2010/main" val="4160087462"/>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Scheduled</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1025677"/>
            <a:ext cx="6536449" cy="241455"/>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Scheduled analytics rules are based on built-in queries written by Microsoft security experts. You can see the query logic and make changes to it. You can use the scheduled rules template and customize the query logic and scheduling settings to create new rules.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Rule scheduling options include configuring the rule to run every specified number of minutes, hours, or days, with the clock starting when you enable the rule.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We recommend being mindful of when you enable a new or edited analytics rule to ensure that the rules will get the new stack of incidents in time.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For example, you might want to run a rule in synch with when your SOC analysts begin their workday, and enable the rules then.</a:t>
            </a:r>
          </a:p>
        </p:txBody>
      </p:sp>
      <p:pic>
        <p:nvPicPr>
          <p:cNvPr id="10242" name="Picture 2" descr="Detection rule preview panel">
            <a:extLst>
              <a:ext uri="{FF2B5EF4-FFF2-40B4-BE49-F238E27FC236}">
                <a16:creationId xmlns:a16="http://schemas.microsoft.com/office/drawing/2014/main" id="{BCF03EB9-2E0D-468A-B714-805CE6D16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2628" y="744077"/>
            <a:ext cx="3716350" cy="5369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963278"/>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Watchlist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watchlists enable the collection of data from external data sources for correlation with the events in your Azure Sentinel environment.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Once created, you can use watchlists in your search, detection rules, threat hunting, and response playbooks.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Watchlists are stored in your Azure Sentinel workspace as name-value pairs and are cached for optimal query performance and low latency. </a:t>
            </a:r>
            <a:r>
              <a:rPr lang="en-US" sz="1800" dirty="0">
                <a:ln w="3175">
                  <a:noFill/>
                </a:ln>
                <a:latin typeface="Segoe UI" panose="020B0502040204020203" pitchFamily="34" charset="0"/>
                <a:cs typeface="Segoe UI" panose="020B0502040204020203" pitchFamily="34" charset="0"/>
              </a:rPr>
              <a:t>Use for:</a:t>
            </a:r>
          </a:p>
          <a:p>
            <a:pPr lvl="0" defTabSz="797968">
              <a:spcBef>
                <a:spcPct val="0"/>
              </a:spcBef>
              <a:spcAft>
                <a:spcPts val="800"/>
              </a:spcAft>
              <a:defRPr/>
            </a:pPr>
            <a:r>
              <a:rPr lang="en-US" sz="1800" b="1" dirty="0">
                <a:ln w="3175">
                  <a:noFill/>
                </a:ln>
                <a:cs typeface="Segoe UI Semibold"/>
              </a:rPr>
              <a:t>Investigating threats. </a:t>
            </a:r>
            <a:r>
              <a:rPr lang="en-US" sz="1800" dirty="0">
                <a:ln w="3175">
                  <a:noFill/>
                </a:ln>
                <a:cs typeface="Segoe UI Semibold"/>
              </a:rPr>
              <a:t>Responding to incidents quickly with the rapid import of IP addresses, file hashes, and other data from CSV files.</a:t>
            </a: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cs typeface="Segoe UI Semibold"/>
              </a:rPr>
              <a:t>Importing business data as a watchlist</a:t>
            </a:r>
            <a:r>
              <a:rPr lang="en-US" sz="1800" dirty="0">
                <a:ln w="3175">
                  <a:noFill/>
                </a:ln>
                <a:cs typeface="Segoe UI Semibold"/>
              </a:rPr>
              <a:t>. For example, import user lists with privileged system access, or terminated employees, and then use the watchlist to create allow and deny lists used to detect or prevent those users from logging in to the network.</a:t>
            </a: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cs typeface="Segoe UI Semibold"/>
              </a:rPr>
              <a:t>Reducing alert fatigue</a:t>
            </a:r>
            <a:r>
              <a:rPr lang="en-US" sz="1800" dirty="0">
                <a:ln w="3175">
                  <a:noFill/>
                </a:ln>
                <a:cs typeface="Segoe UI Semibold"/>
              </a:rPr>
              <a:t>. Create allow lists to suppress alerts from a group of users, such as users from authorized IP addresses that perform tasks that would normally trigger the alert, and prevent benign events from becoming alerts.</a:t>
            </a:r>
          </a:p>
          <a:p>
            <a:pPr lvl="0" defTabSz="797968">
              <a:spcBef>
                <a:spcPct val="0"/>
              </a:spcBef>
              <a:spcAft>
                <a:spcPts val="800"/>
              </a:spcAft>
              <a:defRPr/>
            </a:pPr>
            <a:r>
              <a:rPr lang="en-US" sz="1800" b="1" dirty="0">
                <a:ln w="3175">
                  <a:noFill/>
                </a:ln>
                <a:cs typeface="Segoe UI Semibold"/>
              </a:rPr>
              <a:t>Enriching event data.</a:t>
            </a:r>
            <a:r>
              <a:rPr lang="en-US" sz="1800" dirty="0">
                <a:ln w="3175">
                  <a:noFill/>
                </a:ln>
                <a:cs typeface="Segoe UI Semibold"/>
              </a:rPr>
              <a:t> Use watchlists to enrich your event data with name-value combinations derived from external data sources.</a:t>
            </a:r>
          </a:p>
        </p:txBody>
      </p:sp>
    </p:spTree>
    <p:extLst>
      <p:ext uri="{BB962C8B-B14F-4D97-AF65-F5344CB8AC3E}">
        <p14:creationId xmlns:p14="http://schemas.microsoft.com/office/powerpoint/2010/main" val="366625106"/>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a:t>
            </a:r>
            <a:r>
              <a:rPr lang="en-US"/>
              <a:t>– Automation</a:t>
            </a:r>
            <a:endParaRPr lang="en-US" dirty="0"/>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rules allow you to centrally manage all the automation of incident handling.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rules streamline automation use in Azure Sentinel and enable you to simplify complex workflows for your incident orchestration processes.</a:t>
            </a:r>
          </a:p>
          <a:p>
            <a:pPr lvl="0" defTabSz="797968">
              <a:spcBef>
                <a:spcPct val="0"/>
              </a:spcBef>
              <a:spcAft>
                <a:spcPts val="800"/>
              </a:spcAft>
              <a:defRPr/>
            </a:pPr>
            <a:r>
              <a:rPr lang="en-US" sz="1800" dirty="0">
                <a:ln w="3175">
                  <a:noFill/>
                </a:ln>
                <a:cs typeface="Segoe UI Semibold"/>
              </a:rPr>
              <a:t>Automation rules are triggered by the creation of incidents. </a:t>
            </a:r>
          </a:p>
          <a:p>
            <a:pPr lvl="0" defTabSz="797968">
              <a:spcBef>
                <a:spcPct val="0"/>
              </a:spcBef>
              <a:spcAft>
                <a:spcPts val="800"/>
              </a:spcAft>
              <a:defRPr/>
            </a:pPr>
            <a:r>
              <a:rPr lang="en-US" sz="1800" dirty="0">
                <a:ln w="3175">
                  <a:noFill/>
                </a:ln>
                <a:cs typeface="Segoe UI Semibold"/>
              </a:rPr>
              <a:t>You can set conditions to govern when actions will run, based on the incident and entity details and on analytics rules. You can also set the order of actions and the rule’s expiration time.</a:t>
            </a:r>
          </a:p>
          <a:p>
            <a:pPr lvl="0" defTabSz="797968">
              <a:spcBef>
                <a:spcPct val="0"/>
              </a:spcBef>
              <a:spcAft>
                <a:spcPts val="800"/>
              </a:spcAft>
              <a:defRPr/>
            </a:pPr>
            <a:r>
              <a:rPr lang="en-US" sz="1800" dirty="0">
                <a:ln w="3175">
                  <a:noFill/>
                </a:ln>
                <a:cs typeface="Segoe UI Semibold"/>
              </a:rPr>
              <a:t>Use Automation Rules to:</a:t>
            </a:r>
          </a:p>
          <a:p>
            <a:pPr lvl="0" defTabSz="797968">
              <a:spcBef>
                <a:spcPct val="0"/>
              </a:spcBef>
              <a:spcAft>
                <a:spcPts val="800"/>
              </a:spcAft>
              <a:defRPr/>
            </a:pPr>
            <a:r>
              <a:rPr lang="en-US" sz="1800" dirty="0">
                <a:ln w="3175">
                  <a:noFill/>
                </a:ln>
                <a:cs typeface="Segoe UI Semibold"/>
              </a:rPr>
              <a:t>Automate incident configuration - Directly set incident status or severity, assign an owner, or add a tag when an incident is created, without the need for running a playbook.</a:t>
            </a:r>
          </a:p>
          <a:p>
            <a:pPr lvl="0" defTabSz="797968">
              <a:spcBef>
                <a:spcPct val="0"/>
              </a:spcBef>
              <a:spcAft>
                <a:spcPts val="800"/>
              </a:spcAft>
              <a:defRPr/>
            </a:pPr>
            <a:r>
              <a:rPr lang="en-US" sz="1800" dirty="0">
                <a:ln w="3175">
                  <a:noFill/>
                </a:ln>
                <a:cs typeface="Segoe UI Semibold"/>
              </a:rPr>
              <a:t>Trigger playbooks for Microsoft Providers - Automate the handling of Microsoft security alerts by applying rules to incidents created from the alerts.</a:t>
            </a:r>
          </a:p>
          <a:p>
            <a:pPr lvl="0" defTabSz="797968">
              <a:spcBef>
                <a:spcPct val="0"/>
              </a:spcBef>
              <a:spcAft>
                <a:spcPts val="800"/>
              </a:spcAft>
              <a:defRPr/>
            </a:pPr>
            <a:r>
              <a:rPr lang="en-US" sz="1800" dirty="0">
                <a:ln w="3175">
                  <a:noFill/>
                </a:ln>
                <a:cs typeface="Segoe UI Semibold"/>
              </a:rPr>
              <a:t>Run playbooks on incidents - You can still run playbooks from your automation rules to integrate with other services or create complex logic chains. The rules pass the incidents to playbooks with all their details, including alerts and entities.</a:t>
            </a:r>
          </a:p>
          <a:p>
            <a:pPr lvl="0" defTabSz="797968">
              <a:spcBef>
                <a:spcPct val="0"/>
              </a:spcBef>
              <a:spcAft>
                <a:spcPts val="800"/>
              </a:spcAft>
              <a:defRPr/>
            </a:pPr>
            <a:r>
              <a:rPr lang="en-US" sz="1800" dirty="0">
                <a:ln w="3175">
                  <a:noFill/>
                </a:ln>
                <a:cs typeface="Segoe UI Semibold"/>
              </a:rPr>
              <a:t>Apply incident suppression - You can use rules to automatically resolve incidents that are known false/benign positives – for example, when running penetration tests, doing scheduled maintenance or upgrades, or testing automation procedures.</a:t>
            </a:r>
          </a:p>
        </p:txBody>
      </p:sp>
    </p:spTree>
    <p:extLst>
      <p:ext uri="{BB962C8B-B14F-4D97-AF65-F5344CB8AC3E}">
        <p14:creationId xmlns:p14="http://schemas.microsoft.com/office/powerpoint/2010/main" val="2736137437"/>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Solutions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solutions provide in-product discoverability, single-step deployment, and enablement of end-to-end product, domain, and/or vertical scenarios in Azure Sentinel.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experience is powered by Azure Marketplace for solutions’ discoverability, deployment, and enablement, and by Microsoft Partner Center for solutions’ authoring and publishing.</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Customers can easily discover packaged content and integrations that deliver value for a product, domain, or vertical within Azure Sentinel.</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Customers can easily deploy content in a single step, and optionally enable content to get started immediately.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Providers or partners can deliver combined product or domain or vertical value using solutions in Azure Sentinel, and also be able to productize investments.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https://docs.microsoft.com/en-us/azure/sentinel/sentinel-solutions</a:t>
            </a:r>
          </a:p>
          <a:p>
            <a:pPr lvl="0" defTabSz="797968">
              <a:spcBef>
                <a:spcPct val="0"/>
              </a:spcBef>
              <a:spcAft>
                <a:spcPts val="800"/>
              </a:spcAft>
              <a:defRPr/>
            </a:pPr>
            <a:r>
              <a:rPr lang="en-US" sz="1800" dirty="0">
                <a:ln w="3175">
                  <a:noFill/>
                </a:ln>
                <a:cs typeface="Segoe UI Semibold"/>
              </a:rPr>
              <a:t>https://docs.microsoft.com/en-us/azure/sentinel/sentinel-solutions-deploy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131157441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Defender</a:t>
            </a:r>
          </a:p>
        </p:txBody>
      </p:sp>
    </p:spTree>
    <p:extLst>
      <p:ext uri="{BB962C8B-B14F-4D97-AF65-F5344CB8AC3E}">
        <p14:creationId xmlns:p14="http://schemas.microsoft.com/office/powerpoint/2010/main" val="19011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SIEM Integration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Enrich the insights you get with Azure Sentinel by bringing in alerts from your current SIEM.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Sentinel’s built-in machine learning models can help reduce the false positives you’re seeing in your current SIEM, and enable your security team focus on only the alerts that matter.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You can connect your existing SIEM to Azure Sentinel in two ways: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If your current SIEM uses CEF for alerts or events, Azure Sentinel has a native CEF connector</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If you are using a log forwarder, utilize the Logstash connector for Log Analytics to forward logs to Azure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If your team is more comfortable working within your existing SIEM, Microsoft Security Graph API can serve to connect Azure Sentinel to your current toolset.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Security Graph API allows you to integrate Microsoft alerts into numerous 3rd party tools, including other SIEMs. </a:t>
            </a:r>
          </a:p>
        </p:txBody>
      </p:sp>
    </p:spTree>
    <p:extLst>
      <p:ext uri="{BB962C8B-B14F-4D97-AF65-F5344CB8AC3E}">
        <p14:creationId xmlns:p14="http://schemas.microsoft.com/office/powerpoint/2010/main" val="1932242793"/>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16AA0-AACF-4E3C-919B-6AE0BA9D474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0EC336E-8E3F-4C7A-951F-B99FDC18123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2866B2F-6CF9-463E-8AE0-8B0988B9994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0849889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Community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Open source community (</a:t>
            </a:r>
            <a:r>
              <a:rPr lang="en-US" sz="1800" dirty="0">
                <a:latin typeface="Segoe UI" panose="020B0502040204020203" pitchFamily="34" charset="0"/>
                <a:cs typeface="Segoe UI" panose="020B0502040204020203" pitchFamily="34" charset="0"/>
                <a:hlinkClick r:id="rId3"/>
              </a:rPr>
              <a:t>https://github.com/Azure/Azure-Sentinel</a:t>
            </a:r>
            <a:r>
              <a:rPr lang="en-US" sz="1800" dirty="0">
                <a:latin typeface="Segoe UI" panose="020B0502040204020203" pitchFamily="34" charset="0"/>
                <a:cs typeface="Segoe UI" panose="020B0502040204020203" pitchFamily="34" charset="0"/>
              </a:rPr>
              <a:t>) to facilitate collaboration among customers and partners using GitHub. ​ Explore sample content for alert rules, Add-ons, playbooks and more.</a:t>
            </a:r>
          </a:p>
          <a:p>
            <a:pPr lvl="0" defTabSz="797968">
              <a:spcBef>
                <a:spcPct val="0"/>
              </a:spcBef>
              <a:spcAft>
                <a:spcPts val="800"/>
              </a:spcAft>
              <a:defRPr/>
            </a:pPr>
            <a:r>
              <a:rPr lang="en-US" sz="1800" dirty="0">
                <a:ln w="3175">
                  <a:noFill/>
                </a:ln>
                <a:cs typeface="Segoe UI Semibold"/>
              </a:rPr>
              <a:t>Join the Azure Sentinel community to interact with other customers and experts to learn, provide feedback and share knowledge about Azure Sentinel. </a:t>
            </a:r>
          </a:p>
        </p:txBody>
      </p:sp>
      <p:pic>
        <p:nvPicPr>
          <p:cNvPr id="4" name="Picture 3">
            <a:extLst>
              <a:ext uri="{FF2B5EF4-FFF2-40B4-BE49-F238E27FC236}">
                <a16:creationId xmlns:a16="http://schemas.microsoft.com/office/drawing/2014/main" id="{29FAF358-5B5F-4682-BD57-528D8867F206}"/>
              </a:ext>
            </a:extLst>
          </p:cNvPr>
          <p:cNvPicPr>
            <a:picLocks noChangeAspect="1"/>
          </p:cNvPicPr>
          <p:nvPr/>
        </p:nvPicPr>
        <p:blipFill>
          <a:blip r:embed="rId4"/>
          <a:stretch>
            <a:fillRect/>
          </a:stretch>
        </p:blipFill>
        <p:spPr>
          <a:xfrm>
            <a:off x="1109565" y="2361447"/>
            <a:ext cx="9639300" cy="3819525"/>
          </a:xfrm>
          <a:prstGeom prst="rect">
            <a:avLst/>
          </a:prstGeom>
        </p:spPr>
      </p:pic>
    </p:spTree>
    <p:extLst>
      <p:ext uri="{BB962C8B-B14F-4D97-AF65-F5344CB8AC3E}">
        <p14:creationId xmlns:p14="http://schemas.microsoft.com/office/powerpoint/2010/main" val="2554008242"/>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615553"/>
          </a:xfrm>
        </p:spPr>
        <p:txBody>
          <a:bodyPr/>
          <a:lstStyle/>
          <a:p>
            <a:r>
              <a:rPr lang="en-US" dirty="0"/>
              <a:t>Where is data stored (geo-location) for an Azure Sentinel instance?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613764579"/>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Migrating to Sentinel</a:t>
            </a:r>
          </a:p>
        </p:txBody>
      </p:sp>
    </p:spTree>
    <p:extLst>
      <p:ext uri="{BB962C8B-B14F-4D97-AF65-F5344CB8AC3E}">
        <p14:creationId xmlns:p14="http://schemas.microsoft.com/office/powerpoint/2010/main" val="2582237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Migration to 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is redefined on-premises and cloud security.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With its market leading SIEM and SOAR capabilities, customers are exploring the possibilities it provides.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One barrier to adoption is the migration of their current SIEM to Azure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Companies have invested heavily into current SIEM and Security Solutions with both time, money and staff skills.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Migrating to Azure Sentinel can present many different challenges.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Examples : Splunk, </a:t>
            </a:r>
            <a:r>
              <a:rPr lang="en-US" sz="1800" dirty="0" err="1">
                <a:latin typeface="Segoe UI" panose="020B0502040204020203" pitchFamily="34" charset="0"/>
                <a:cs typeface="Segoe UI" panose="020B0502040204020203" pitchFamily="34" charset="0"/>
              </a:rPr>
              <a:t>QRadar</a:t>
            </a:r>
            <a:r>
              <a:rPr lang="en-US" sz="1800" dirty="0">
                <a:latin typeface="Segoe UI" panose="020B0502040204020203" pitchFamily="34" charset="0"/>
                <a:cs typeface="Segoe UI" panose="020B0502040204020203" pitchFamily="34" charset="0"/>
              </a:rPr>
              <a:t>, ArcSight</a:t>
            </a:r>
          </a:p>
        </p:txBody>
      </p:sp>
    </p:spTree>
    <p:extLst>
      <p:ext uri="{BB962C8B-B14F-4D97-AF65-F5344CB8AC3E}">
        <p14:creationId xmlns:p14="http://schemas.microsoft.com/office/powerpoint/2010/main" val="4277660594"/>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Evaluating a SIEM</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Customer’s should evaluate moving to a new SIEM based on the following:</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Attack detection coverage</a:t>
            </a:r>
            <a:r>
              <a:rPr lang="en-US" sz="1800" dirty="0">
                <a:latin typeface="Segoe UI" panose="020B0502040204020203" pitchFamily="34" charset="0"/>
                <a:cs typeface="Segoe UI" panose="020B0502040204020203" pitchFamily="34" charset="0"/>
              </a:rPr>
              <a:t> : Compare how well each SIEM is able to detect the full range of attacks using MITRE ATT&amp;CK or a similar framework.</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Responsiveness</a:t>
            </a:r>
            <a:r>
              <a:rPr lang="en-US" sz="1800" dirty="0">
                <a:latin typeface="Segoe UI" panose="020B0502040204020203" pitchFamily="34" charset="0"/>
                <a:cs typeface="Segoe UI" panose="020B0502040204020203" pitchFamily="34" charset="0"/>
              </a:rPr>
              <a:t> : Measure the mean time to acknowledge (MTTA), which is the time between when an alert appeared in the SIEM and when the analyst first started working on it. This will likely be similar between any SIEMs.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Mean time to remediate (MTTR)</a:t>
            </a:r>
            <a:r>
              <a:rPr lang="en-US" sz="1800" dirty="0">
                <a:latin typeface="Segoe UI" panose="020B0502040204020203" pitchFamily="34" charset="0"/>
                <a:cs typeface="Segoe UI" panose="020B0502040204020203" pitchFamily="34" charset="0"/>
              </a:rPr>
              <a:t> : Compare incidents investigated by each SIEM (with </a:t>
            </a:r>
            <a:r>
              <a:rPr lang="en-US" sz="1800" dirty="0" err="1">
                <a:latin typeface="Segoe UI" panose="020B0502040204020203" pitchFamily="34" charset="0"/>
                <a:cs typeface="Segoe UI" panose="020B0502040204020203" pitchFamily="34" charset="0"/>
              </a:rPr>
              <a:t>analystsat</a:t>
            </a:r>
            <a:r>
              <a:rPr lang="en-US" sz="1800" dirty="0">
                <a:latin typeface="Segoe UI" panose="020B0502040204020203" pitchFamily="34" charset="0"/>
                <a:cs typeface="Segoe UI" panose="020B0502040204020203" pitchFamily="34" charset="0"/>
              </a:rPr>
              <a:t> an equivalent skill level).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***Hunting speed and agility</a:t>
            </a:r>
            <a:r>
              <a:rPr lang="en-US" sz="1800" dirty="0">
                <a:latin typeface="Segoe UI" panose="020B0502040204020203" pitchFamily="34" charset="0"/>
                <a:cs typeface="Segoe UI" panose="020B0502040204020203" pitchFamily="34" charset="0"/>
              </a:rPr>
              <a:t> : Measure how fast your teams can hunt—starting from a fully formed hypothesis, to querying the data, to getting the results on each SIEM platform.</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Capacity growth friction</a:t>
            </a:r>
            <a:r>
              <a:rPr lang="en-US" sz="1800" dirty="0">
                <a:latin typeface="Segoe UI" panose="020B0502040204020203" pitchFamily="34" charset="0"/>
                <a:cs typeface="Segoe UI" panose="020B0502040204020203" pitchFamily="34" charset="0"/>
              </a:rPr>
              <a:t> : Compare the level of difficulty in adding capacity as your cloud use grows. This is particularly important because cloud services and applications tend to generate more log data than traditional on-premises workloads.</a:t>
            </a:r>
          </a:p>
        </p:txBody>
      </p:sp>
    </p:spTree>
    <p:extLst>
      <p:ext uri="{BB962C8B-B14F-4D97-AF65-F5344CB8AC3E}">
        <p14:creationId xmlns:p14="http://schemas.microsoft.com/office/powerpoint/2010/main" val="3777878735"/>
      </p:ext>
    </p:extLst>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It’s Inevitable - Side by side operation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There are several models you can choose from to approach the side-by-side phase of the migration process.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Moving logs from Azure Sentinel to your legacy SIEM (not recommended)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Moving logs from your legacy SIEM to Azure Sentinel (not recommended)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Using Azure Sentinel and your legacy SIEM side by side, as two separate panes of glass. (not recommended)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Sending alerts from Azure Sentinel to your existing SIEM, typically using Azure Sentinel to analyze your cloud data sources. (not optimal)</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Sending alerts from your existing SIEM to Azure Sentinel. (recommended)</a:t>
            </a:r>
          </a:p>
        </p:txBody>
      </p:sp>
    </p:spTree>
    <p:extLst>
      <p:ext uri="{BB962C8B-B14F-4D97-AF65-F5344CB8AC3E}">
        <p14:creationId xmlns:p14="http://schemas.microsoft.com/office/powerpoint/2010/main" val="2249981453"/>
      </p:ext>
    </p:extLst>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Migration Considerations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Things to consider when discussion with customers: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Data Sources / Logs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Custom Fields and Mappings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Native / Custom Connectors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Search Queries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Detection Rules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Remediation Actions (Cloud vs On-Premises)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Workbooks / Dashboard / Reports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Users and Permissions</a:t>
            </a:r>
          </a:p>
        </p:txBody>
      </p:sp>
    </p:spTree>
    <p:extLst>
      <p:ext uri="{BB962C8B-B14F-4D97-AF65-F5344CB8AC3E}">
        <p14:creationId xmlns:p14="http://schemas.microsoft.com/office/powerpoint/2010/main" val="1315770138"/>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Migrating Data Sources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Migration is a prime opportunity to re-evaluate your security needs and cull content that’s no longer useful.</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is especially important when dealing with a SIEM, where the amount of data ingested has a cost implication for your business.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Begin by prioritizing your data sources.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Is this data source valuable?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Identify any lingering gaps in visibility from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your legacy SIEM and determine how you can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close them.</a:t>
            </a:r>
          </a:p>
        </p:txBody>
      </p:sp>
      <p:pic>
        <p:nvPicPr>
          <p:cNvPr id="4" name="Picture 3">
            <a:extLst>
              <a:ext uri="{FF2B5EF4-FFF2-40B4-BE49-F238E27FC236}">
                <a16:creationId xmlns:a16="http://schemas.microsoft.com/office/drawing/2014/main" id="{DDCE9FCB-53E7-4C0E-A57E-79E78A5E036A}"/>
              </a:ext>
            </a:extLst>
          </p:cNvPr>
          <p:cNvPicPr>
            <a:picLocks noChangeAspect="1"/>
          </p:cNvPicPr>
          <p:nvPr/>
        </p:nvPicPr>
        <p:blipFill>
          <a:blip r:embed="rId3"/>
          <a:stretch>
            <a:fillRect/>
          </a:stretch>
        </p:blipFill>
        <p:spPr>
          <a:xfrm>
            <a:off x="5480382" y="2231857"/>
            <a:ext cx="5165977" cy="3203658"/>
          </a:xfrm>
          <a:prstGeom prst="rect">
            <a:avLst/>
          </a:prstGeom>
        </p:spPr>
      </p:pic>
    </p:spTree>
    <p:extLst>
      <p:ext uri="{BB962C8B-B14F-4D97-AF65-F5344CB8AC3E}">
        <p14:creationId xmlns:p14="http://schemas.microsoft.com/office/powerpoint/2010/main" val="317701044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Azure Defender</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5" y="1129913"/>
            <a:ext cx="3516926" cy="5505503"/>
          </a:xfrm>
        </p:spPr>
        <p:txBody>
          <a:bodyPr/>
          <a:lstStyle/>
          <a:p>
            <a:pPr marL="285750" indent="-285750">
              <a:lnSpc>
                <a:spcPct val="100000"/>
              </a:lnSpc>
              <a:spcAft>
                <a:spcPts val="1000"/>
              </a:spcAft>
              <a:buFont typeface="Arial" panose="020B0604020202020204" pitchFamily="34" charset="0"/>
              <a:buChar char="•"/>
            </a:pPr>
            <a:r>
              <a:rPr lang="en-US" sz="1800" dirty="0"/>
              <a:t>Paid option</a:t>
            </a:r>
          </a:p>
          <a:p>
            <a:pPr marL="285750" indent="-285750">
              <a:lnSpc>
                <a:spcPct val="100000"/>
              </a:lnSpc>
              <a:spcAft>
                <a:spcPts val="1000"/>
              </a:spcAft>
              <a:buFont typeface="Arial" panose="020B0604020202020204" pitchFamily="34" charset="0"/>
              <a:buChar char="•"/>
            </a:pPr>
            <a:r>
              <a:rPr lang="en-US" sz="1800" dirty="0"/>
              <a:t>VM Vulnerability Assessment</a:t>
            </a:r>
          </a:p>
          <a:p>
            <a:pPr marL="285750" indent="-285750">
              <a:lnSpc>
                <a:spcPct val="100000"/>
              </a:lnSpc>
              <a:spcAft>
                <a:spcPts val="1000"/>
              </a:spcAft>
              <a:buFont typeface="Arial" panose="020B0604020202020204" pitchFamily="34" charset="0"/>
              <a:buChar char="•"/>
            </a:pPr>
            <a:r>
              <a:rPr lang="en-US" sz="1800" dirty="0"/>
              <a:t>Just in Time VM Access</a:t>
            </a:r>
          </a:p>
          <a:p>
            <a:pPr marL="285750" indent="-285750">
              <a:lnSpc>
                <a:spcPct val="100000"/>
              </a:lnSpc>
              <a:spcAft>
                <a:spcPts val="1000"/>
              </a:spcAft>
              <a:buFont typeface="Arial" panose="020B0604020202020204" pitchFamily="34" charset="0"/>
              <a:buChar char="•"/>
            </a:pPr>
            <a:r>
              <a:rPr lang="en-US" sz="1800" dirty="0"/>
              <a:t>Adaptive Application Control</a:t>
            </a:r>
          </a:p>
          <a:p>
            <a:pPr marL="285750" indent="-285750">
              <a:lnSpc>
                <a:spcPct val="100000"/>
              </a:lnSpc>
              <a:spcAft>
                <a:spcPts val="1000"/>
              </a:spcAft>
              <a:buFont typeface="Arial" panose="020B0604020202020204" pitchFamily="34" charset="0"/>
              <a:buChar char="•"/>
            </a:pPr>
            <a:r>
              <a:rPr lang="en-US" sz="1800" dirty="0"/>
              <a:t>Container Image Scanning</a:t>
            </a:r>
          </a:p>
          <a:p>
            <a:pPr marL="285750" indent="-285750">
              <a:lnSpc>
                <a:spcPct val="100000"/>
              </a:lnSpc>
              <a:spcAft>
                <a:spcPts val="1000"/>
              </a:spcAft>
              <a:buFont typeface="Arial" panose="020B0604020202020204" pitchFamily="34" charset="0"/>
              <a:buChar char="•"/>
            </a:pPr>
            <a:r>
              <a:rPr lang="en-US" sz="1800" dirty="0"/>
              <a:t>Adaptive Network Hardening</a:t>
            </a:r>
          </a:p>
          <a:p>
            <a:pPr marL="285750" indent="-285750">
              <a:lnSpc>
                <a:spcPct val="100000"/>
              </a:lnSpc>
              <a:spcAft>
                <a:spcPts val="1000"/>
              </a:spcAft>
              <a:buFont typeface="Arial" panose="020B0604020202020204" pitchFamily="34" charset="0"/>
              <a:buChar char="•"/>
            </a:pPr>
            <a:r>
              <a:rPr lang="en-US" sz="1800" dirty="0"/>
              <a:t>SQL Vulnerability Assessment</a:t>
            </a:r>
          </a:p>
          <a:p>
            <a:pPr marL="285750" indent="-285750">
              <a:lnSpc>
                <a:spcPct val="100000"/>
              </a:lnSpc>
              <a:spcAft>
                <a:spcPts val="1000"/>
              </a:spcAft>
              <a:buFont typeface="Arial" panose="020B0604020202020204" pitchFamily="34" charset="0"/>
              <a:buChar char="•"/>
            </a:pPr>
            <a:r>
              <a:rPr lang="en-US" sz="1800" dirty="0"/>
              <a:t>File Integrity Monitoring</a:t>
            </a:r>
          </a:p>
          <a:p>
            <a:pPr marL="285750" indent="-285750">
              <a:lnSpc>
                <a:spcPct val="100000"/>
              </a:lnSpc>
              <a:spcAft>
                <a:spcPts val="1000"/>
              </a:spcAft>
              <a:buFont typeface="Arial" panose="020B0604020202020204" pitchFamily="34" charset="0"/>
              <a:buChar char="•"/>
            </a:pPr>
            <a:r>
              <a:rPr lang="en-US" sz="1800" dirty="0"/>
              <a:t>Network Mapping</a:t>
            </a:r>
          </a:p>
          <a:p>
            <a:pPr marL="285750" indent="-285750">
              <a:lnSpc>
                <a:spcPct val="100000"/>
              </a:lnSpc>
              <a:spcAft>
                <a:spcPts val="1000"/>
              </a:spcAft>
              <a:buFont typeface="Arial" panose="020B0604020202020204" pitchFamily="34" charset="0"/>
              <a:buChar char="•"/>
            </a:pPr>
            <a:r>
              <a:rPr lang="en-US" sz="1800" dirty="0"/>
              <a:t>IoT Security</a:t>
            </a:r>
          </a:p>
          <a:p>
            <a:pPr marL="285750" indent="-285750">
              <a:lnSpc>
                <a:spcPct val="100000"/>
              </a:lnSpc>
              <a:spcAft>
                <a:spcPts val="1000"/>
              </a:spcAft>
              <a:buFont typeface="Arial" panose="020B0604020202020204" pitchFamily="34" charset="0"/>
              <a:buChar char="•"/>
            </a:pPr>
            <a:endParaRPr lang="en-US" sz="1800" dirty="0"/>
          </a:p>
          <a:p>
            <a:endParaRPr lang="en-US" sz="1800" b="1" dirty="0"/>
          </a:p>
        </p:txBody>
      </p:sp>
      <p:pic>
        <p:nvPicPr>
          <p:cNvPr id="9" name="Picture 8">
            <a:extLst>
              <a:ext uri="{FF2B5EF4-FFF2-40B4-BE49-F238E27FC236}">
                <a16:creationId xmlns:a16="http://schemas.microsoft.com/office/drawing/2014/main" id="{E0F06039-45B2-4940-9519-463C50390659}"/>
              </a:ext>
            </a:extLst>
          </p:cNvPr>
          <p:cNvPicPr>
            <a:picLocks noChangeAspect="1"/>
          </p:cNvPicPr>
          <p:nvPr/>
        </p:nvPicPr>
        <p:blipFill>
          <a:blip r:embed="rId3"/>
          <a:stretch>
            <a:fillRect/>
          </a:stretch>
        </p:blipFill>
        <p:spPr>
          <a:xfrm>
            <a:off x="3943351" y="1541661"/>
            <a:ext cx="8187154" cy="2929182"/>
          </a:xfrm>
          <a:prstGeom prst="rect">
            <a:avLst/>
          </a:prstGeom>
        </p:spPr>
      </p:pic>
    </p:spTree>
    <p:extLst>
      <p:ext uri="{BB962C8B-B14F-4D97-AF65-F5344CB8AC3E}">
        <p14:creationId xmlns:p14="http://schemas.microsoft.com/office/powerpoint/2010/main" val="2671605960"/>
      </p:ext>
    </p:extLst>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Migrating Detection Rules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Rule migration across SIEMs requires a clear strategy and a detailed implementation plan to achieve your business goals while reducing security risks.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When planning your detection migration, create checklists and important points to consider before you begin the rule-migration steps.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Also, include useful resources to help prepare your team for the journey.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Because Azure Sentinel uses ML analytics to produce high-fidelity and actionable incidents, it’s likely that some of your existing detections won’t be required anymore.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Don’t migrate all the rules blindly; focus on quality, not quantity</a:t>
            </a:r>
          </a:p>
        </p:txBody>
      </p:sp>
    </p:spTree>
    <p:extLst>
      <p:ext uri="{BB962C8B-B14F-4D97-AF65-F5344CB8AC3E}">
        <p14:creationId xmlns:p14="http://schemas.microsoft.com/office/powerpoint/2010/main" val="1296303605"/>
      </p:ext>
    </p:extLst>
  </p:cSld>
  <p:clrMapOvr>
    <a:masterClrMapping/>
  </p:clrMapOvr>
  <p:transition>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Detection Rules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Rule migration across SIEMs is not a trivial task. It requires a clear strategy and a detailed implementation plan to achieve business goals while reducing the security risk of not having enough detection coverage.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4" name="Picture 3" descr="A screenshot of a computer&#10;&#10;Description automatically generated with medium confidence">
            <a:extLst>
              <a:ext uri="{FF2B5EF4-FFF2-40B4-BE49-F238E27FC236}">
                <a16:creationId xmlns:a16="http://schemas.microsoft.com/office/drawing/2014/main" id="{628BA019-07E3-4B58-84A4-5510566E50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1266" y="1770072"/>
            <a:ext cx="8112757" cy="4498966"/>
          </a:xfrm>
          <a:prstGeom prst="rect">
            <a:avLst/>
          </a:prstGeom>
        </p:spPr>
      </p:pic>
    </p:spTree>
    <p:extLst>
      <p:ext uri="{BB962C8B-B14F-4D97-AF65-F5344CB8AC3E}">
        <p14:creationId xmlns:p14="http://schemas.microsoft.com/office/powerpoint/2010/main" val="35031883"/>
      </p:ext>
    </p:extLst>
  </p:cSld>
  <p:clrMapOvr>
    <a:masterClrMapping/>
  </p:clrMapOvr>
  <p:transition>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Rule Migration Steps – 3</a:t>
            </a:r>
            <a:r>
              <a:rPr lang="en-US" baseline="30000" dirty="0"/>
              <a:t>rd</a:t>
            </a:r>
            <a:r>
              <a:rPr lang="en-US" dirty="0"/>
              <a:t> Party SIEM</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3</a:t>
            </a:r>
            <a:r>
              <a:rPr lang="en-US" sz="1800" baseline="30000" dirty="0">
                <a:latin typeface="Segoe UI" panose="020B0502040204020203" pitchFamily="34" charset="0"/>
                <a:cs typeface="Segoe UI" panose="020B0502040204020203" pitchFamily="34" charset="0"/>
              </a:rPr>
              <a:t>rd</a:t>
            </a:r>
            <a:r>
              <a:rPr lang="en-US" sz="1800" dirty="0">
                <a:latin typeface="Segoe UI" panose="020B0502040204020203" pitchFamily="34" charset="0"/>
                <a:cs typeface="Segoe UI" panose="020B0502040204020203" pitchFamily="34" charset="0"/>
              </a:rPr>
              <a:t> Party SIEM Steps: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Identity Data Sources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Identify attributes / fields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entities used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Identify rule criteria / logic</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Identity Trigger Criteria</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Identify Rule Actions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4" name="Picture 3" descr="Diagram&#10;&#10;Description automatically generated">
            <a:extLst>
              <a:ext uri="{FF2B5EF4-FFF2-40B4-BE49-F238E27FC236}">
                <a16:creationId xmlns:a16="http://schemas.microsoft.com/office/drawing/2014/main" id="{3C0DDFDC-D04E-4492-87E9-98E0E2E4AD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2023" y="1465306"/>
            <a:ext cx="7111754" cy="3927387"/>
          </a:xfrm>
          <a:prstGeom prst="rect">
            <a:avLst/>
          </a:prstGeom>
        </p:spPr>
      </p:pic>
    </p:spTree>
    <p:extLst>
      <p:ext uri="{BB962C8B-B14F-4D97-AF65-F5344CB8AC3E}">
        <p14:creationId xmlns:p14="http://schemas.microsoft.com/office/powerpoint/2010/main" val="1262464538"/>
      </p:ext>
    </p:extLst>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Rule Migration Steps – 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Steps: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Construct KQL and test with data</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Create the analytics rules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Test with use cases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Create playbooks for actions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5" name="Picture 4" descr="Diagram&#10;&#10;Description automatically generated">
            <a:extLst>
              <a:ext uri="{FF2B5EF4-FFF2-40B4-BE49-F238E27FC236}">
                <a16:creationId xmlns:a16="http://schemas.microsoft.com/office/drawing/2014/main" id="{D4AD0CFE-E9E1-4F95-B6C8-A011FD14F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2233" y="1355291"/>
            <a:ext cx="5786349" cy="4522104"/>
          </a:xfrm>
          <a:prstGeom prst="rect">
            <a:avLst/>
          </a:prstGeom>
        </p:spPr>
      </p:pic>
    </p:spTree>
    <p:extLst>
      <p:ext uri="{BB962C8B-B14F-4D97-AF65-F5344CB8AC3E}">
        <p14:creationId xmlns:p14="http://schemas.microsoft.com/office/powerpoint/2010/main" val="3683300195"/>
      </p:ext>
    </p:extLst>
  </p:cSld>
  <p:clrMapOvr>
    <a:masterClrMapping/>
  </p:clrMapOvr>
  <p:transition>
    <p:fad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Migration Process Flow</a:t>
            </a:r>
          </a:p>
        </p:txBody>
      </p:sp>
      <p:pic>
        <p:nvPicPr>
          <p:cNvPr id="5" name="Picture 4" descr="Diagram&#10;&#10;Description automatically generated">
            <a:extLst>
              <a:ext uri="{FF2B5EF4-FFF2-40B4-BE49-F238E27FC236}">
                <a16:creationId xmlns:a16="http://schemas.microsoft.com/office/drawing/2014/main" id="{8A38F090-3A10-4251-839A-F31482D813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3770" y="980605"/>
            <a:ext cx="8181199" cy="5576973"/>
          </a:xfrm>
          <a:prstGeom prst="rect">
            <a:avLst/>
          </a:prstGeom>
        </p:spPr>
      </p:pic>
    </p:spTree>
    <p:extLst>
      <p:ext uri="{BB962C8B-B14F-4D97-AF65-F5344CB8AC3E}">
        <p14:creationId xmlns:p14="http://schemas.microsoft.com/office/powerpoint/2010/main" val="2253391251"/>
      </p:ext>
    </p:extLst>
  </p:cSld>
  <p:clrMapOvr>
    <a:masterClrMapping/>
  </p:clrMapOvr>
  <p:transition>
    <p:fade/>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Example: Splunk</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Artifacts that can be exported from Splunk include: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 Actions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Source Types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Reports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Searches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Dashboard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Users &amp; Permissions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All accessible for export via a REST API from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the Splunk server.</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You must convert all objects to their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corresponding components in Azure Sentinel.</a:t>
            </a:r>
          </a:p>
        </p:txBody>
      </p:sp>
      <p:pic>
        <p:nvPicPr>
          <p:cNvPr id="4" name="Picture 3" descr="Graphical user interface, text, application&#10;&#10;Description automatically generated">
            <a:extLst>
              <a:ext uri="{FF2B5EF4-FFF2-40B4-BE49-F238E27FC236}">
                <a16:creationId xmlns:a16="http://schemas.microsoft.com/office/drawing/2014/main" id="{DEC5990D-7A66-48D0-8ECE-B36781268C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7517" y="1463345"/>
            <a:ext cx="5944430" cy="3534268"/>
          </a:xfrm>
          <a:prstGeom prst="rect">
            <a:avLst/>
          </a:prstGeom>
        </p:spPr>
      </p:pic>
    </p:spTree>
    <p:extLst>
      <p:ext uri="{BB962C8B-B14F-4D97-AF65-F5344CB8AC3E}">
        <p14:creationId xmlns:p14="http://schemas.microsoft.com/office/powerpoint/2010/main" val="2903130776"/>
      </p:ext>
    </p:extLst>
  </p:cSld>
  <p:clrMapOvr>
    <a:masterClrMapping/>
  </p:clrMapOvr>
  <p:transition>
    <p:fad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Example: Splunk Side by Side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Use Azure Sentinel connector to send alert data to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5" name="Picture 4" descr="Graphical user interface, text, application&#10;&#10;Description automatically generated">
            <a:extLst>
              <a:ext uri="{FF2B5EF4-FFF2-40B4-BE49-F238E27FC236}">
                <a16:creationId xmlns:a16="http://schemas.microsoft.com/office/drawing/2014/main" id="{564EB909-BFB8-4E48-A91C-E4B68620B8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349" y="1738627"/>
            <a:ext cx="3625982" cy="2134526"/>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305A3E59-6FB9-4DD5-9EAE-76F71A19F2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6014" y="1627022"/>
            <a:ext cx="7244054" cy="3877426"/>
          </a:xfrm>
          <a:prstGeom prst="rect">
            <a:avLst/>
          </a:prstGeom>
        </p:spPr>
      </p:pic>
    </p:spTree>
    <p:extLst>
      <p:ext uri="{BB962C8B-B14F-4D97-AF65-F5344CB8AC3E}">
        <p14:creationId xmlns:p14="http://schemas.microsoft.com/office/powerpoint/2010/main" val="4290320214"/>
      </p:ext>
    </p:extLst>
  </p:cSld>
  <p:clrMapOvr>
    <a:masterClrMapping/>
  </p:clrMapOvr>
  <p:transition>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Exporting Artifacts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Be careful exporting artifacts from a customers SIEM environment.</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Some queries may have sensitive information contained in them.</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Watch out for remediation actions that may contain username and passwords.</a:t>
            </a:r>
          </a:p>
        </p:txBody>
      </p:sp>
    </p:spTree>
    <p:extLst>
      <p:ext uri="{BB962C8B-B14F-4D97-AF65-F5344CB8AC3E}">
        <p14:creationId xmlns:p14="http://schemas.microsoft.com/office/powerpoint/2010/main" val="3132355213"/>
      </p:ext>
    </p:extLst>
  </p:cSld>
  <p:clrMapOvr>
    <a:masterClrMapping/>
  </p:clrMapOvr>
  <p:transition>
    <p:fade/>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Uncoder.io</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SOC Prime’s online conversion tool for SIEM search language.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Uncoder.io can convert rules in Sigma or queries from other SIEMs to Azure Sentinel without the need to access the SIEM.  Be careful with sharing queries that may have sensitive information in them.</a:t>
            </a:r>
          </a:p>
        </p:txBody>
      </p:sp>
      <p:pic>
        <p:nvPicPr>
          <p:cNvPr id="4" name="Picture 3">
            <a:extLst>
              <a:ext uri="{FF2B5EF4-FFF2-40B4-BE49-F238E27FC236}">
                <a16:creationId xmlns:a16="http://schemas.microsoft.com/office/drawing/2014/main" id="{C27CD198-3F58-4D0F-A8DF-F3364EBB264F}"/>
              </a:ext>
            </a:extLst>
          </p:cNvPr>
          <p:cNvPicPr>
            <a:picLocks noChangeAspect="1"/>
          </p:cNvPicPr>
          <p:nvPr/>
        </p:nvPicPr>
        <p:blipFill>
          <a:blip r:embed="rId3"/>
          <a:stretch>
            <a:fillRect/>
          </a:stretch>
        </p:blipFill>
        <p:spPr>
          <a:xfrm>
            <a:off x="1502229" y="2622412"/>
            <a:ext cx="7723223" cy="3254983"/>
          </a:xfrm>
          <a:prstGeom prst="rect">
            <a:avLst/>
          </a:prstGeom>
        </p:spPr>
      </p:pic>
    </p:spTree>
    <p:extLst>
      <p:ext uri="{BB962C8B-B14F-4D97-AF65-F5344CB8AC3E}">
        <p14:creationId xmlns:p14="http://schemas.microsoft.com/office/powerpoint/2010/main" val="3216112777"/>
      </p:ext>
    </p:extLst>
  </p:cSld>
  <p:clrMapOvr>
    <a:masterClrMapping/>
  </p:clrMapOvr>
  <p:transition>
    <p:fade/>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Final Checklist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Check critical data</a:t>
            </a:r>
            <a:r>
              <a:rPr lang="en-US" sz="1800" dirty="0">
                <a:latin typeface="Segoe UI" panose="020B0502040204020203" pitchFamily="34" charset="0"/>
                <a:cs typeface="Segoe UI" panose="020B0502040204020203" pitchFamily="34" charset="0"/>
              </a:rPr>
              <a:t>: Make sure sources and alerts are available in Azure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Archive all records</a:t>
            </a:r>
            <a:r>
              <a:rPr lang="en-US" sz="1800" dirty="0">
                <a:latin typeface="Segoe UI" panose="020B0502040204020203" pitchFamily="34" charset="0"/>
                <a:cs typeface="Segoe UI" panose="020B0502040204020203" pitchFamily="34" charset="0"/>
              </a:rPr>
              <a:t>: Save critical records of past incidents and cases (raw data optional) to retain institutional history.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Playbooks</a:t>
            </a:r>
            <a:r>
              <a:rPr lang="en-US" sz="1800" dirty="0">
                <a:latin typeface="Segoe UI" panose="020B0502040204020203" pitchFamily="34" charset="0"/>
                <a:cs typeface="Segoe UI" panose="020B0502040204020203" pitchFamily="34" charset="0"/>
              </a:rPr>
              <a:t>: Update investigation and hunting processes for Azure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Metrics</a:t>
            </a:r>
            <a:r>
              <a:rPr lang="en-US" sz="1800" dirty="0">
                <a:latin typeface="Segoe UI" panose="020B0502040204020203" pitchFamily="34" charset="0"/>
                <a:cs typeface="Segoe UI" panose="020B0502040204020203" pitchFamily="34" charset="0"/>
              </a:rPr>
              <a:t>: Ensure that all key metrics can be obtained completely from Azure Sentinel. Create custom workbooks, or use built-in workbook templates to quickly gain insights as soon as you connect to data sources.</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Cases</a:t>
            </a:r>
            <a:r>
              <a:rPr lang="en-US" sz="1800" dirty="0">
                <a:latin typeface="Segoe UI" panose="020B0502040204020203" pitchFamily="34" charset="0"/>
                <a:cs typeface="Segoe UI" panose="020B0502040204020203" pitchFamily="34" charset="0"/>
              </a:rPr>
              <a:t>: Make sure all current cases are transferred to the new system (including required source data).</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SOC analysts</a:t>
            </a:r>
            <a:r>
              <a:rPr lang="en-US" sz="1800" dirty="0">
                <a:latin typeface="Segoe UI" panose="020B0502040204020203" pitchFamily="34" charset="0"/>
                <a:cs typeface="Segoe UI" panose="020B0502040204020203" pitchFamily="34" charset="0"/>
              </a:rPr>
              <a:t>: Make sure everyone on your team is trained on Azure Sentinel and feels comfortable leaving the legacy SIEM.</a:t>
            </a:r>
          </a:p>
        </p:txBody>
      </p:sp>
    </p:spTree>
    <p:extLst>
      <p:ext uri="{BB962C8B-B14F-4D97-AF65-F5344CB8AC3E}">
        <p14:creationId xmlns:p14="http://schemas.microsoft.com/office/powerpoint/2010/main" val="119014173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Azure Defender</a:t>
            </a:r>
          </a:p>
        </p:txBody>
      </p:sp>
      <p:pic>
        <p:nvPicPr>
          <p:cNvPr id="7" name="Picture 6">
            <a:extLst>
              <a:ext uri="{FF2B5EF4-FFF2-40B4-BE49-F238E27FC236}">
                <a16:creationId xmlns:a16="http://schemas.microsoft.com/office/drawing/2014/main" id="{4E3135BE-ACC6-4849-806A-E65E04116132}"/>
              </a:ext>
            </a:extLst>
          </p:cNvPr>
          <p:cNvPicPr>
            <a:picLocks noChangeAspect="1"/>
          </p:cNvPicPr>
          <p:nvPr/>
        </p:nvPicPr>
        <p:blipFill>
          <a:blip r:embed="rId3"/>
          <a:stretch>
            <a:fillRect/>
          </a:stretch>
        </p:blipFill>
        <p:spPr>
          <a:xfrm>
            <a:off x="952090" y="1668780"/>
            <a:ext cx="10287820" cy="4406751"/>
          </a:xfrm>
          <a:prstGeom prst="rect">
            <a:avLst/>
          </a:prstGeom>
        </p:spPr>
      </p:pic>
    </p:spTree>
    <p:extLst>
      <p:ext uri="{BB962C8B-B14F-4D97-AF65-F5344CB8AC3E}">
        <p14:creationId xmlns:p14="http://schemas.microsoft.com/office/powerpoint/2010/main" val="449615555"/>
      </p:ext>
    </p:extLst>
  </p:cSld>
  <p:clrMapOvr>
    <a:masterClrMapping/>
  </p:clrMapOvr>
  <p:transition>
    <p:fad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Sentinel APIs</a:t>
            </a:r>
          </a:p>
        </p:txBody>
      </p:sp>
    </p:spTree>
    <p:extLst>
      <p:ext uri="{BB962C8B-B14F-4D97-AF65-F5344CB8AC3E}">
        <p14:creationId xmlns:p14="http://schemas.microsoft.com/office/powerpoint/2010/main" val="156345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Azure Sentinel APIs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652126" cy="5375990"/>
          </a:xfrm>
        </p:spPr>
        <p:txBody>
          <a:bodyPr/>
          <a:lstStyle/>
          <a:p>
            <a:pPr lvl="0" defTabSz="797968">
              <a:spcBef>
                <a:spcPct val="0"/>
              </a:spcBef>
              <a:spcAft>
                <a:spcPts val="800"/>
              </a:spcAft>
              <a:defRPr/>
            </a:pPr>
            <a:r>
              <a:rPr lang="en-US" sz="1800" dirty="0">
                <a:ln w="3175">
                  <a:noFill/>
                </a:ln>
                <a:cs typeface="Segoe UI Semibold"/>
              </a:rPr>
              <a:t>We can categorize Azure Sentinel APIs as follows:</a:t>
            </a:r>
          </a:p>
          <a:p>
            <a:pPr lvl="0" defTabSz="797968">
              <a:spcBef>
                <a:spcPct val="0"/>
              </a:spcBef>
              <a:spcAft>
                <a:spcPts val="800"/>
              </a:spcAft>
              <a:defRPr/>
            </a:pPr>
            <a:r>
              <a:rPr lang="en-US" sz="1800" dirty="0">
                <a:ln w="3175">
                  <a:noFill/>
                </a:ln>
                <a:cs typeface="Segoe UI Semibold"/>
              </a:rPr>
              <a:t>Azure Sentinel Management API</a:t>
            </a:r>
          </a:p>
          <a:p>
            <a:pPr lvl="0" defTabSz="797968">
              <a:spcBef>
                <a:spcPct val="0"/>
              </a:spcBef>
              <a:spcAft>
                <a:spcPts val="800"/>
              </a:spcAft>
              <a:defRPr/>
            </a:pPr>
            <a:r>
              <a:rPr lang="en-US" sz="1800" dirty="0">
                <a:ln w="3175">
                  <a:noFill/>
                </a:ln>
                <a:cs typeface="Segoe UI Semibold"/>
              </a:rPr>
              <a:t>Microsoft Graph Security API</a:t>
            </a:r>
          </a:p>
          <a:p>
            <a:pPr lvl="0" defTabSz="797968">
              <a:spcBef>
                <a:spcPct val="0"/>
              </a:spcBef>
              <a:spcAft>
                <a:spcPts val="800"/>
              </a:spcAft>
              <a:defRPr/>
            </a:pPr>
            <a:r>
              <a:rPr lang="en-US" sz="1800" dirty="0">
                <a:ln w="3175">
                  <a:noFill/>
                </a:ln>
                <a:cs typeface="Segoe UI Semibold"/>
              </a:rPr>
              <a:t>Log Analytics API</a:t>
            </a:r>
          </a:p>
          <a:p>
            <a:pPr lvl="0" defTabSz="797968">
              <a:spcBef>
                <a:spcPct val="0"/>
              </a:spcBef>
              <a:spcAft>
                <a:spcPts val="800"/>
              </a:spcAft>
              <a:defRPr/>
            </a:pPr>
            <a:r>
              <a:rPr lang="en-US" sz="1800" dirty="0">
                <a:ln w="3175">
                  <a:noFill/>
                </a:ln>
                <a:cs typeface="Segoe UI Semibold"/>
              </a:rPr>
              <a:t>HTTP Data Collector API</a:t>
            </a: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487" y="292100"/>
            <a:ext cx="2200065" cy="115503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umbnail image 1 of blog post titled &#10; &#10; &#10;  &#10; &#10; &#10; &#10;    &#10;  &#10;   &#10;    &#10;      &#10;       Azure Sentinel API 101&#10;       &#10;      &#10;     &#10;   &#10;  &#10; &#10;   &#10; &#10; &#10; &#10; &#10; &#10;">
            <a:extLst>
              <a:ext uri="{FF2B5EF4-FFF2-40B4-BE49-F238E27FC236}">
                <a16:creationId xmlns:a16="http://schemas.microsoft.com/office/drawing/2014/main" id="{B4EEBEEB-BF15-436C-BD7B-35D736F398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685" y="2858254"/>
            <a:ext cx="10097752" cy="3305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047900"/>
      </p:ext>
    </p:extLst>
  </p:cSld>
  <p:clrMapOvr>
    <a:masterClrMapping/>
  </p:clrMapOvr>
  <p:transition>
    <p:fade/>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Sentinel Management API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652126" cy="5375990"/>
          </a:xfrm>
        </p:spPr>
        <p:txBody>
          <a:bodyPr/>
          <a:lstStyle/>
          <a:p>
            <a:pPr lvl="0" defTabSz="797968">
              <a:spcBef>
                <a:spcPct val="0"/>
              </a:spcBef>
              <a:spcAft>
                <a:spcPts val="800"/>
              </a:spcAft>
              <a:defRPr/>
            </a:pPr>
            <a:r>
              <a:rPr lang="en-US" sz="1800" dirty="0">
                <a:ln w="3175">
                  <a:noFill/>
                </a:ln>
                <a:cs typeface="Segoe UI Semibold"/>
              </a:rPr>
              <a:t>Azure Sentinel REST APIs allow you to create and manage data connectors, analytic rules, incidents, bookmarks and get entity information - </a:t>
            </a:r>
            <a:r>
              <a:rPr lang="en-US" sz="1800" dirty="0">
                <a:ln w="3175">
                  <a:noFill/>
                </a:ln>
                <a:cs typeface="Segoe UI Semibold"/>
                <a:hlinkClick r:id="rId3"/>
              </a:rPr>
              <a:t>https://github.com/Azure/azure-rest-api-specs/tree/master/specification/securityinsights/resource-manager/Microsoft.SecurityInsights</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pic>
        <p:nvPicPr>
          <p:cNvPr id="7" name="Picture 6">
            <a:extLst>
              <a:ext uri="{FF2B5EF4-FFF2-40B4-BE49-F238E27FC236}">
                <a16:creationId xmlns:a16="http://schemas.microsoft.com/office/drawing/2014/main" id="{C93A86E5-186C-40D6-B762-A9CBF3A52DC2}"/>
              </a:ext>
            </a:extLst>
          </p:cNvPr>
          <p:cNvPicPr>
            <a:picLocks noChangeAspect="1"/>
          </p:cNvPicPr>
          <p:nvPr/>
        </p:nvPicPr>
        <p:blipFill>
          <a:blip r:embed="rId4"/>
          <a:stretch>
            <a:fillRect/>
          </a:stretch>
        </p:blipFill>
        <p:spPr>
          <a:xfrm>
            <a:off x="2924676" y="2231824"/>
            <a:ext cx="5774155" cy="4091356"/>
          </a:xfrm>
          <a:prstGeom prst="rect">
            <a:avLst/>
          </a:prstGeom>
        </p:spPr>
      </p:pic>
    </p:spTree>
    <p:extLst>
      <p:ext uri="{BB962C8B-B14F-4D97-AF65-F5344CB8AC3E}">
        <p14:creationId xmlns:p14="http://schemas.microsoft.com/office/powerpoint/2010/main" val="494851703"/>
      </p:ext>
    </p:extLst>
  </p:cSld>
  <p:clrMapOvr>
    <a:masterClrMapping/>
  </p:clrMapOvr>
  <p:transition>
    <p:fad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Microsoft Graph Security API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652126" cy="5375990"/>
          </a:xfrm>
        </p:spPr>
        <p:txBody>
          <a:bodyPr/>
          <a:lstStyle/>
          <a:p>
            <a:pPr lvl="0" defTabSz="797968">
              <a:spcBef>
                <a:spcPct val="0"/>
              </a:spcBef>
              <a:spcAft>
                <a:spcPts val="800"/>
              </a:spcAft>
              <a:defRPr/>
            </a:pPr>
            <a:r>
              <a:rPr lang="en-US" sz="1800" dirty="0">
                <a:ln w="3175">
                  <a:noFill/>
                </a:ln>
                <a:cs typeface="Segoe UI Semibold"/>
              </a:rPr>
              <a:t>Microsoft Graph Security API uses</a:t>
            </a:r>
          </a:p>
          <a:p>
            <a:pPr lvl="0" defTabSz="797968">
              <a:spcBef>
                <a:spcPct val="0"/>
              </a:spcBef>
              <a:spcAft>
                <a:spcPts val="800"/>
              </a:spcAft>
              <a:defRPr/>
            </a:pPr>
            <a:r>
              <a:rPr lang="en-US" sz="1800" dirty="0">
                <a:ln w="3175">
                  <a:noFill/>
                </a:ln>
                <a:cs typeface="Segoe UI Semibold"/>
              </a:rPr>
              <a:t>GET security alerts.</a:t>
            </a:r>
          </a:p>
          <a:p>
            <a:pPr lvl="0" defTabSz="797968">
              <a:spcBef>
                <a:spcPct val="0"/>
              </a:spcBef>
              <a:spcAft>
                <a:spcPts val="800"/>
              </a:spcAft>
              <a:defRPr/>
            </a:pPr>
            <a:r>
              <a:rPr lang="en-US" sz="1800" dirty="0">
                <a:ln w="3175">
                  <a:noFill/>
                </a:ln>
                <a:cs typeface="Segoe UI Semibold"/>
              </a:rPr>
              <a:t>POST security alerts.</a:t>
            </a:r>
          </a:p>
          <a:p>
            <a:pPr lvl="0" defTabSz="797968">
              <a:spcBef>
                <a:spcPct val="0"/>
              </a:spcBef>
              <a:spcAft>
                <a:spcPts val="800"/>
              </a:spcAft>
              <a:defRPr/>
            </a:pPr>
            <a:r>
              <a:rPr lang="en-US" sz="1800" dirty="0">
                <a:ln w="3175">
                  <a:noFill/>
                </a:ln>
                <a:cs typeface="Segoe UI Semibold"/>
              </a:rPr>
              <a:t>Ingest TI into Sentinel.</a:t>
            </a:r>
          </a:p>
        </p:txBody>
      </p:sp>
      <p:pic>
        <p:nvPicPr>
          <p:cNvPr id="4098" name="Picture 2" descr="thumbnail image 3 of blog post titled &#10; &#10; &#10;  &#10; &#10; &#10; &#10;    &#10;  &#10;   &#10;    &#10;      &#10;       Azure Sentinel API 101&#10;       &#10;      &#10;     &#10;   &#10;  &#10; &#10;   &#10; &#10; &#10; &#10; &#10; &#10;">
            <a:extLst>
              <a:ext uri="{FF2B5EF4-FFF2-40B4-BE49-F238E27FC236}">
                <a16:creationId xmlns:a16="http://schemas.microsoft.com/office/drawing/2014/main" id="{64B0BD59-519A-46E2-8145-AC0EAE76F8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6317" y="1138024"/>
            <a:ext cx="6566484" cy="4108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668308"/>
      </p:ext>
    </p:extLst>
  </p:cSld>
  <p:clrMapOvr>
    <a:masterClrMapping/>
  </p:clrMapOvr>
  <p:transition>
    <p:fade/>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Log Analytics API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5591481" cy="4507043"/>
          </a:xfrm>
        </p:spPr>
        <p:txBody>
          <a:bodyPr/>
          <a:lstStyle/>
          <a:p>
            <a:pPr lvl="0" defTabSz="797968">
              <a:spcBef>
                <a:spcPct val="0"/>
              </a:spcBef>
              <a:spcAft>
                <a:spcPts val="800"/>
              </a:spcAft>
              <a:defRPr/>
            </a:pPr>
            <a:r>
              <a:rPr lang="en-US" sz="1800" dirty="0">
                <a:ln w="3175">
                  <a:noFill/>
                </a:ln>
                <a:cs typeface="Segoe UI Semibold"/>
              </a:rPr>
              <a:t>Log Analytics API uses</a:t>
            </a:r>
          </a:p>
          <a:p>
            <a:pPr lvl="0" defTabSz="797968">
              <a:spcBef>
                <a:spcPct val="0"/>
              </a:spcBef>
              <a:spcAft>
                <a:spcPts val="800"/>
              </a:spcAft>
              <a:defRPr/>
            </a:pPr>
            <a:r>
              <a:rPr lang="en-US" sz="1800" dirty="0">
                <a:ln w="3175">
                  <a:noFill/>
                </a:ln>
                <a:cs typeface="Segoe UI Semibold"/>
              </a:rPr>
              <a:t>GET / POST data stored in a Log Analytics workspace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As well as call rate limits and daily quota caps, there are also limits on queries themselves: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Queries cannot return more than 500,000 rows</a:t>
            </a:r>
          </a:p>
          <a:p>
            <a:pPr lvl="0" defTabSz="797968">
              <a:spcBef>
                <a:spcPct val="0"/>
              </a:spcBef>
              <a:spcAft>
                <a:spcPts val="800"/>
              </a:spcAft>
              <a:defRPr/>
            </a:pPr>
            <a:r>
              <a:rPr lang="en-US" sz="1800" dirty="0">
                <a:ln w="3175">
                  <a:noFill/>
                </a:ln>
                <a:cs typeface="Segoe UI Semibold"/>
              </a:rPr>
              <a:t>Queries cannot return more than 64,000,000 bytes (~61 MiB total data)</a:t>
            </a:r>
          </a:p>
          <a:p>
            <a:pPr lvl="0" defTabSz="797968">
              <a:spcBef>
                <a:spcPct val="0"/>
              </a:spcBef>
              <a:spcAft>
                <a:spcPts val="800"/>
              </a:spcAft>
              <a:defRPr/>
            </a:pPr>
            <a:r>
              <a:rPr lang="en-US" sz="1800" dirty="0">
                <a:ln w="3175">
                  <a:noFill/>
                </a:ln>
                <a:cs typeface="Segoe UI Semibold"/>
              </a:rPr>
              <a:t>Queries cannot run longer than 10 minutes by default. See this for details.</a:t>
            </a:r>
          </a:p>
        </p:txBody>
      </p:sp>
      <p:pic>
        <p:nvPicPr>
          <p:cNvPr id="3074" name="Picture 2" descr="thumbnail image 4 of blog post titled &#10; &#10; &#10;  &#10; &#10; &#10; &#10;    &#10;  &#10;   &#10;    &#10;      &#10;       Azure Sentinel API 101&#10;       &#10;      &#10;     &#10;   &#10;  &#10; &#10;   &#10; &#10; &#10; &#10; &#10; &#10;">
            <a:extLst>
              <a:ext uri="{FF2B5EF4-FFF2-40B4-BE49-F238E27FC236}">
                <a16:creationId xmlns:a16="http://schemas.microsoft.com/office/drawing/2014/main" id="{1677922B-5556-4C73-AE6B-F697F6D97A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6665" y="980605"/>
            <a:ext cx="5375511" cy="3064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506016"/>
      </p:ext>
    </p:extLst>
  </p:cSld>
  <p:clrMapOvr>
    <a:masterClrMapping/>
  </p:clrMapOvr>
  <p:transition>
    <p:fad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HTTP Data Collector API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732863" cy="5375990"/>
          </a:xfrm>
        </p:spPr>
        <p:txBody>
          <a:bodyPr/>
          <a:lstStyle/>
          <a:p>
            <a:pPr lvl="0" defTabSz="797968">
              <a:spcBef>
                <a:spcPct val="0"/>
              </a:spcBef>
              <a:spcAft>
                <a:spcPts val="800"/>
              </a:spcAft>
              <a:defRPr/>
            </a:pPr>
            <a:r>
              <a:rPr lang="en-US" sz="1800" dirty="0">
                <a:ln w="3175">
                  <a:noFill/>
                </a:ln>
                <a:cs typeface="Segoe UI Semibold"/>
              </a:rPr>
              <a:t>You can use the HTTP Data Collector API to send log data </a:t>
            </a:r>
            <a:br>
              <a:rPr lang="en-US" sz="1800" dirty="0">
                <a:ln w="3175">
                  <a:noFill/>
                </a:ln>
                <a:cs typeface="Segoe UI Semibold"/>
              </a:rPr>
            </a:br>
            <a:r>
              <a:rPr lang="en-US" sz="1800" dirty="0">
                <a:ln w="3175">
                  <a:noFill/>
                </a:ln>
                <a:cs typeface="Segoe UI Semibold"/>
              </a:rPr>
              <a:t>to a Log Analytics from any client that can call a REST API.</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There are some constraints around the data posted to the </a:t>
            </a:r>
            <a:br>
              <a:rPr lang="en-US" sz="1800" dirty="0">
                <a:ln w="3175">
                  <a:noFill/>
                </a:ln>
                <a:cs typeface="Segoe UI Semibold"/>
              </a:rPr>
            </a:br>
            <a:r>
              <a:rPr lang="en-US" sz="1800" dirty="0">
                <a:ln w="3175">
                  <a:noFill/>
                </a:ln>
                <a:cs typeface="Segoe UI Semibold"/>
              </a:rPr>
              <a:t>HTTP Data Collector API.</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Maximum of 30 MB per post to Azure Monitor Data Collector</a:t>
            </a:r>
            <a:br>
              <a:rPr lang="en-US" sz="1800" dirty="0">
                <a:ln w="3175">
                  <a:noFill/>
                </a:ln>
                <a:cs typeface="Segoe UI Semibold"/>
              </a:rPr>
            </a:br>
            <a:r>
              <a:rPr lang="en-US" sz="1800" dirty="0">
                <a:ln w="3175">
                  <a:noFill/>
                </a:ln>
                <a:cs typeface="Segoe UI Semibold"/>
              </a:rPr>
              <a:t> API. This is a size limit for a single post. If the data from a </a:t>
            </a:r>
            <a:br>
              <a:rPr lang="en-US" sz="1800" dirty="0">
                <a:ln w="3175">
                  <a:noFill/>
                </a:ln>
                <a:cs typeface="Segoe UI Semibold"/>
              </a:rPr>
            </a:br>
            <a:r>
              <a:rPr lang="en-US" sz="1800" dirty="0">
                <a:ln w="3175">
                  <a:noFill/>
                </a:ln>
                <a:cs typeface="Segoe UI Semibold"/>
              </a:rPr>
              <a:t>single post that exceeds 30 MB, you should split the data </a:t>
            </a:r>
            <a:br>
              <a:rPr lang="en-US" sz="1800" dirty="0">
                <a:ln w="3175">
                  <a:noFill/>
                </a:ln>
                <a:cs typeface="Segoe UI Semibold"/>
              </a:rPr>
            </a:br>
            <a:r>
              <a:rPr lang="en-US" sz="1800" dirty="0">
                <a:ln w="3175">
                  <a:noFill/>
                </a:ln>
                <a:cs typeface="Segoe UI Semibold"/>
              </a:rPr>
              <a:t>up to smaller sized chunks and send them concurrently.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Maximum of 32 KB limit for field values. If the field value is greater than 32 KB, the data will be truncated.</a:t>
            </a:r>
          </a:p>
          <a:p>
            <a:pPr lvl="0" defTabSz="797968">
              <a:spcBef>
                <a:spcPct val="0"/>
              </a:spcBef>
              <a:spcAft>
                <a:spcPts val="800"/>
              </a:spcAft>
              <a:defRPr/>
            </a:pPr>
            <a:r>
              <a:rPr lang="en-US" sz="1800" dirty="0">
                <a:ln w="3175">
                  <a:noFill/>
                </a:ln>
                <a:cs typeface="Segoe UI Semibold"/>
              </a:rPr>
              <a:t>Recommended maximum number of fields for a given type is 50. This is a practical limit from a usability and search experience perspective.</a:t>
            </a:r>
          </a:p>
          <a:p>
            <a:pPr lvl="0" defTabSz="797968">
              <a:spcBef>
                <a:spcPct val="0"/>
              </a:spcBef>
              <a:spcAft>
                <a:spcPts val="800"/>
              </a:spcAft>
              <a:defRPr/>
            </a:pPr>
            <a:r>
              <a:rPr lang="en-US" sz="1800" dirty="0">
                <a:ln w="3175">
                  <a:noFill/>
                </a:ln>
                <a:cs typeface="Segoe UI Semibold"/>
              </a:rPr>
              <a:t>A table in a Log Analytics workspace only supports up to 500 columns (referred to as a field in this article).</a:t>
            </a:r>
          </a:p>
          <a:p>
            <a:pPr lvl="0" defTabSz="797968">
              <a:spcBef>
                <a:spcPct val="0"/>
              </a:spcBef>
              <a:spcAft>
                <a:spcPts val="800"/>
              </a:spcAft>
              <a:defRPr/>
            </a:pPr>
            <a:r>
              <a:rPr lang="en-US" sz="1800" dirty="0">
                <a:ln w="3175">
                  <a:noFill/>
                </a:ln>
                <a:cs typeface="Segoe UI Semibold"/>
              </a:rPr>
              <a:t>The maximum number of characters for the column name is 500.</a:t>
            </a:r>
          </a:p>
        </p:txBody>
      </p:sp>
      <p:pic>
        <p:nvPicPr>
          <p:cNvPr id="2050" name="Picture 2" descr="thumbnail image 6 of blog post titled &#10; &#10; &#10;  &#10; &#10; &#10; &#10;    &#10;  &#10;   &#10;    &#10;      &#10;       Azure Sentinel API 101&#10;       &#10;      &#10;     &#10;   &#10;  &#10; &#10;   &#10; &#10; &#10; &#10; &#10; &#10;">
            <a:extLst>
              <a:ext uri="{FF2B5EF4-FFF2-40B4-BE49-F238E27FC236}">
                <a16:creationId xmlns:a16="http://schemas.microsoft.com/office/drawing/2014/main" id="{99FDF7B3-36B8-40FB-AD7D-C5BD48C64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5889" y="493294"/>
            <a:ext cx="4504746" cy="3213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900400"/>
      </p:ext>
    </p:extLst>
  </p:cSld>
  <p:clrMapOvr>
    <a:masterClrMapping/>
  </p:clrMapOvr>
  <p:transition>
    <p:fade/>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Sentinel – Case Studies</a:t>
            </a:r>
          </a:p>
        </p:txBody>
      </p:sp>
    </p:spTree>
    <p:extLst>
      <p:ext uri="{BB962C8B-B14F-4D97-AF65-F5344CB8AC3E}">
        <p14:creationId xmlns:p14="http://schemas.microsoft.com/office/powerpoint/2010/main" val="33854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First West Credit Union </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676716" cy="3611642"/>
          </a:xfrm>
        </p:spPr>
        <p:txBody>
          <a:bodyPr/>
          <a:lstStyle/>
          <a:p>
            <a:pPr>
              <a:lnSpc>
                <a:spcPct val="100000"/>
              </a:lnSpc>
              <a:spcAft>
                <a:spcPts val="1000"/>
              </a:spcAft>
            </a:pPr>
            <a:r>
              <a:rPr lang="en-US" sz="1800" dirty="0"/>
              <a:t>In fact, the security and operations team spent almost three months just moving Office 365 logs into ArcSight. It required another year and a half of work to have the SIEM running with about 80 percent of the organization’s logs from across its Azure, Microsoft 365, and on-premises solutions. </a:t>
            </a:r>
          </a:p>
          <a:p>
            <a:pPr>
              <a:lnSpc>
                <a:spcPct val="100000"/>
              </a:lnSpc>
              <a:spcAft>
                <a:spcPts val="1000"/>
              </a:spcAft>
            </a:pPr>
            <a:endParaRPr lang="en-US" sz="1800" dirty="0"/>
          </a:p>
          <a:p>
            <a:pPr>
              <a:lnSpc>
                <a:spcPct val="100000"/>
              </a:lnSpc>
              <a:spcAft>
                <a:spcPts val="1000"/>
              </a:spcAft>
            </a:pPr>
            <a:r>
              <a:rPr lang="en-US" sz="1800" dirty="0"/>
              <a:t>“We could onboard our logs from Azure and Office 365 in literally one click”</a:t>
            </a:r>
          </a:p>
          <a:p>
            <a:pPr>
              <a:lnSpc>
                <a:spcPct val="100000"/>
              </a:lnSpc>
              <a:spcAft>
                <a:spcPts val="1000"/>
              </a:spcAft>
            </a:pPr>
            <a:endParaRPr lang="en-US" sz="1800" b="1" dirty="0"/>
          </a:p>
          <a:p>
            <a:pPr>
              <a:lnSpc>
                <a:spcPct val="100000"/>
              </a:lnSpc>
              <a:spcAft>
                <a:spcPts val="1000"/>
              </a:spcAft>
            </a:pPr>
            <a:r>
              <a:rPr lang="en-US" sz="1800" dirty="0"/>
              <a:t>Using the playbook capabilities in Azure Sentinel to develop automated responses to security alerts or investigations that use Azure Logic Apps to perform actions across various security solutions.</a:t>
            </a:r>
          </a:p>
          <a:p>
            <a:pPr>
              <a:lnSpc>
                <a:spcPct val="100000"/>
              </a:lnSpc>
              <a:spcAft>
                <a:spcPts val="1000"/>
              </a:spcAft>
            </a:pPr>
            <a:endParaRPr lang="en-US" sz="1800" dirty="0"/>
          </a:p>
          <a:p>
            <a:pPr>
              <a:lnSpc>
                <a:spcPct val="100000"/>
              </a:lnSpc>
              <a:spcAft>
                <a:spcPts val="1000"/>
              </a:spcAft>
            </a:pPr>
            <a:r>
              <a:rPr lang="en-US" sz="1800" dirty="0"/>
              <a:t>First West uses Azure Sentinel in conjunction with its </a:t>
            </a:r>
            <a:br>
              <a:rPr lang="en-US" sz="1800" dirty="0"/>
            </a:br>
            <a:r>
              <a:rPr lang="en-US" sz="1800" dirty="0"/>
              <a:t>service desk ticketing solution, ServiceNow, and other </a:t>
            </a:r>
            <a:br>
              <a:rPr lang="en-US" sz="1800" dirty="0"/>
            </a:br>
            <a:r>
              <a:rPr lang="en-US" sz="1800" dirty="0"/>
              <a:t>third-party systems using Azure Logic Apps.</a:t>
            </a:r>
          </a:p>
        </p:txBody>
      </p:sp>
      <p:pic>
        <p:nvPicPr>
          <p:cNvPr id="4" name="Picture 3" descr="Logo, company name&#10;&#10;Description automatically generated">
            <a:extLst>
              <a:ext uri="{FF2B5EF4-FFF2-40B4-BE49-F238E27FC236}">
                <a16:creationId xmlns:a16="http://schemas.microsoft.com/office/drawing/2014/main" id="{78F1D053-7DDB-46DA-8B74-46C970F3E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9243" y="4063221"/>
            <a:ext cx="4876800" cy="1362075"/>
          </a:xfrm>
          <a:prstGeom prst="rect">
            <a:avLst/>
          </a:prstGeom>
        </p:spPr>
      </p:pic>
    </p:spTree>
    <p:extLst>
      <p:ext uri="{BB962C8B-B14F-4D97-AF65-F5344CB8AC3E}">
        <p14:creationId xmlns:p14="http://schemas.microsoft.com/office/powerpoint/2010/main" val="1643394071"/>
      </p:ext>
    </p:extLst>
  </p:cSld>
  <p:clrMapOvr>
    <a:masterClrMapping/>
  </p:clrMapOvr>
  <p:transition>
    <p:fade/>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ASOS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7015106" cy="3611642"/>
          </a:xfrm>
        </p:spPr>
        <p:txBody>
          <a:bodyPr/>
          <a:lstStyle/>
          <a:p>
            <a:pPr>
              <a:lnSpc>
                <a:spcPct val="100000"/>
              </a:lnSpc>
              <a:spcAft>
                <a:spcPts val="1000"/>
              </a:spcAft>
            </a:pPr>
            <a:r>
              <a:rPr lang="en-US" sz="1800" dirty="0"/>
              <a:t>Using Azure Sentinel, ASOS has created a bird’s-eye view of everything it needs to spot threats early, allowing it to proactively safeguard its business and its customers. As a result, it has cut issue resolution times in half.</a:t>
            </a:r>
          </a:p>
          <a:p>
            <a:pPr>
              <a:lnSpc>
                <a:spcPct val="100000"/>
              </a:lnSpc>
              <a:spcAft>
                <a:spcPts val="1000"/>
              </a:spcAft>
            </a:pPr>
            <a:endParaRPr lang="en-US" sz="1800" dirty="0"/>
          </a:p>
          <a:p>
            <a:pPr>
              <a:lnSpc>
                <a:spcPct val="100000"/>
              </a:lnSpc>
              <a:spcAft>
                <a:spcPts val="1000"/>
              </a:spcAft>
            </a:pPr>
            <a:r>
              <a:rPr lang="en-US" sz="1800" dirty="0"/>
              <a:t>“We use Azure Sentinel to gain a bird’s-eye view of everything. We now have a lot more data connections, a far better view of all incidents, and security processes that are more efficient and effective.”</a:t>
            </a:r>
          </a:p>
          <a:p>
            <a:pPr>
              <a:lnSpc>
                <a:spcPct val="100000"/>
              </a:lnSpc>
              <a:spcAft>
                <a:spcPts val="1000"/>
              </a:spcAft>
            </a:pPr>
            <a:endParaRPr lang="en-US" sz="1800" dirty="0"/>
          </a:p>
          <a:p>
            <a:pPr>
              <a:lnSpc>
                <a:spcPct val="100000"/>
              </a:lnSpc>
              <a:spcAft>
                <a:spcPts val="1000"/>
              </a:spcAft>
            </a:pPr>
            <a:r>
              <a:rPr lang="en-US" sz="1800" dirty="0"/>
              <a:t>“With everything running through Azure Sentinel, we’ve reduced the time spent on case management and resolution of alerts by approximately 50 percent”</a:t>
            </a:r>
          </a:p>
        </p:txBody>
      </p:sp>
      <p:pic>
        <p:nvPicPr>
          <p:cNvPr id="4" name="Picture 3" descr="Logo&#10;&#10;Description automatically generated with medium confidence">
            <a:extLst>
              <a:ext uri="{FF2B5EF4-FFF2-40B4-BE49-F238E27FC236}">
                <a16:creationId xmlns:a16="http://schemas.microsoft.com/office/drawing/2014/main" id="{7DCE9A8E-8DAD-4949-BB87-C4882F4F21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831" y="743953"/>
            <a:ext cx="3370847" cy="3370847"/>
          </a:xfrm>
          <a:prstGeom prst="rect">
            <a:avLst/>
          </a:prstGeom>
        </p:spPr>
      </p:pic>
    </p:spTree>
    <p:extLst>
      <p:ext uri="{BB962C8B-B14F-4D97-AF65-F5344CB8AC3E}">
        <p14:creationId xmlns:p14="http://schemas.microsoft.com/office/powerpoint/2010/main" val="4267925081"/>
      </p:ext>
    </p:extLst>
  </p:cSld>
  <p:clrMapOvr>
    <a:masterClrMapping/>
  </p:clrMapOvr>
  <p:transition>
    <p:fade/>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Sentinel PoC</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9968858" cy="3611642"/>
          </a:xfrm>
        </p:spPr>
        <p:txBody>
          <a:bodyPr/>
          <a:lstStyle/>
          <a:p>
            <a:pPr>
              <a:lnSpc>
                <a:spcPct val="100000"/>
              </a:lnSpc>
              <a:spcAft>
                <a:spcPts val="1000"/>
              </a:spcAft>
            </a:pPr>
            <a:r>
              <a:rPr lang="en-US" sz="1800" dirty="0"/>
              <a:t>Get Customer’s trying out Azure Sentinel Today!</a:t>
            </a:r>
          </a:p>
          <a:p>
            <a:pPr>
              <a:lnSpc>
                <a:spcPct val="100000"/>
              </a:lnSpc>
              <a:spcAft>
                <a:spcPts val="1000"/>
              </a:spcAft>
            </a:pPr>
            <a:endParaRPr lang="en-US" sz="1800" dirty="0"/>
          </a:p>
          <a:p>
            <a:pPr>
              <a:lnSpc>
                <a:spcPct val="100000"/>
              </a:lnSpc>
              <a:spcAft>
                <a:spcPts val="1000"/>
              </a:spcAft>
            </a:pPr>
            <a:r>
              <a:rPr lang="en-US" sz="1800" dirty="0"/>
              <a:t>Sentinel All-In-One : </a:t>
            </a:r>
            <a:r>
              <a:rPr lang="en-US" sz="1800" dirty="0">
                <a:hlinkClick r:id="rId3"/>
              </a:rPr>
              <a:t>https://github.com/javiersoriano/sentinel-all-in-one</a:t>
            </a:r>
            <a:endParaRPr lang="en-US" sz="1800" dirty="0"/>
          </a:p>
          <a:p>
            <a:pPr>
              <a:lnSpc>
                <a:spcPct val="100000"/>
              </a:lnSpc>
              <a:spcAft>
                <a:spcPts val="1000"/>
              </a:spcAft>
            </a:pPr>
            <a:endParaRPr lang="en-US" sz="1800" dirty="0"/>
          </a:p>
          <a:p>
            <a:pPr>
              <a:lnSpc>
                <a:spcPct val="100000"/>
              </a:lnSpc>
              <a:spcAft>
                <a:spcPts val="1000"/>
              </a:spcAft>
            </a:pPr>
            <a:r>
              <a:rPr lang="en-US" sz="1800" dirty="0"/>
              <a:t>Azure Sentinel All in One is a project that seeks to speed up deployment and initial configuration tasks of an Azure Sentinel environment. This is ideal for Proof of Concept scenarios and connector onboarding when highly privileged users are needed.</a:t>
            </a:r>
          </a:p>
        </p:txBody>
      </p:sp>
    </p:spTree>
    <p:extLst>
      <p:ext uri="{BB962C8B-B14F-4D97-AF65-F5344CB8AC3E}">
        <p14:creationId xmlns:p14="http://schemas.microsoft.com/office/powerpoint/2010/main" val="406234371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6CB63CC-6F5B-43D3-B937-0FF4894DD8F4}"/>
              </a:ext>
            </a:extLst>
          </p:cNvPr>
          <p:cNvSpPr>
            <a:spLocks noGrp="1"/>
          </p:cNvSpPr>
          <p:nvPr>
            <p:ph type="pic" sz="quarter" idx="10"/>
          </p:nvPr>
        </p:nvSpPr>
        <p:spPr/>
      </p:sp>
      <p:sp>
        <p:nvSpPr>
          <p:cNvPr id="3" name="Title 2">
            <a:extLst>
              <a:ext uri="{FF2B5EF4-FFF2-40B4-BE49-F238E27FC236}">
                <a16:creationId xmlns:a16="http://schemas.microsoft.com/office/drawing/2014/main" id="{5316AB0C-1C6B-422C-8C5A-CA94CDD76218}"/>
              </a:ext>
            </a:extLst>
          </p:cNvPr>
          <p:cNvSpPr>
            <a:spLocks noGrp="1"/>
          </p:cNvSpPr>
          <p:nvPr>
            <p:ph type="title"/>
          </p:nvPr>
        </p:nvSpPr>
        <p:spPr/>
        <p:txBody>
          <a:bodyPr/>
          <a:lstStyle/>
          <a:p>
            <a:r>
              <a:rPr lang="en-US" dirty="0"/>
              <a:t>CSPM Philosophy </a:t>
            </a:r>
          </a:p>
        </p:txBody>
      </p:sp>
      <p:sp>
        <p:nvSpPr>
          <p:cNvPr id="4" name="Text Placeholder 3">
            <a:extLst>
              <a:ext uri="{FF2B5EF4-FFF2-40B4-BE49-F238E27FC236}">
                <a16:creationId xmlns:a16="http://schemas.microsoft.com/office/drawing/2014/main" id="{849A5FA3-C3F8-4630-B209-C68AB44818CC}"/>
              </a:ext>
            </a:extLst>
          </p:cNvPr>
          <p:cNvSpPr>
            <a:spLocks noGrp="1"/>
          </p:cNvSpPr>
          <p:nvPr>
            <p:ph type="body" sz="quarter" idx="11"/>
          </p:nvPr>
        </p:nvSpPr>
        <p:spPr>
          <a:xfrm>
            <a:off x="426424" y="1129915"/>
            <a:ext cx="5555965" cy="424565"/>
          </a:xfrm>
        </p:spPr>
        <p:txBody>
          <a:bodyPr/>
          <a:lstStyle/>
          <a:p>
            <a:r>
              <a:rPr lang="en-US" dirty="0"/>
              <a:t>Cloud Security Posture Management</a:t>
            </a:r>
          </a:p>
        </p:txBody>
      </p:sp>
      <p:sp>
        <p:nvSpPr>
          <p:cNvPr id="5" name="Text Placeholder 3">
            <a:extLst>
              <a:ext uri="{FF2B5EF4-FFF2-40B4-BE49-F238E27FC236}">
                <a16:creationId xmlns:a16="http://schemas.microsoft.com/office/drawing/2014/main" id="{873644A1-7586-481A-B8D9-41EB1FC2E37D}"/>
              </a:ext>
            </a:extLst>
          </p:cNvPr>
          <p:cNvSpPr txBox="1">
            <a:spLocks/>
          </p:cNvSpPr>
          <p:nvPr/>
        </p:nvSpPr>
        <p:spPr>
          <a:xfrm>
            <a:off x="426423" y="1842385"/>
            <a:ext cx="5555965" cy="3885700"/>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Considering Zero Trust Security Model</a:t>
            </a:r>
          </a:p>
          <a:p>
            <a:pPr marL="342900" indent="-342900">
              <a:buFont typeface="Arial" panose="020B0604020202020204" pitchFamily="34" charset="0"/>
              <a:buChar char="•"/>
            </a:pPr>
            <a:r>
              <a:rPr lang="en-US" dirty="0"/>
              <a:t>Considering App Risk Scores</a:t>
            </a:r>
          </a:p>
          <a:p>
            <a:pPr marL="342900" indent="-342900">
              <a:buFont typeface="Arial" panose="020B0604020202020204" pitchFamily="34" charset="0"/>
              <a:buChar char="•"/>
            </a:pPr>
            <a:r>
              <a:rPr lang="en-US" dirty="0"/>
              <a:t>Considering TVM (Threat &amp; Vulnerability Management) for totality of the entire attack Service</a:t>
            </a:r>
          </a:p>
          <a:p>
            <a:pPr marL="342900" indent="-342900">
              <a:buFont typeface="Arial" panose="020B0604020202020204" pitchFamily="34" charset="0"/>
              <a:buChar char="•"/>
            </a:pPr>
            <a:r>
              <a:rPr lang="en-US" dirty="0"/>
              <a:t>Considering the Threat Model Tool</a:t>
            </a:r>
          </a:p>
          <a:p>
            <a:endParaRPr lang="en-US" dirty="0"/>
          </a:p>
        </p:txBody>
      </p:sp>
    </p:spTree>
    <p:extLst>
      <p:ext uri="{BB962C8B-B14F-4D97-AF65-F5344CB8AC3E}">
        <p14:creationId xmlns:p14="http://schemas.microsoft.com/office/powerpoint/2010/main" val="3519795799"/>
      </p:ext>
    </p:extLst>
  </p:cSld>
  <p:clrMapOvr>
    <a:masterClrMapping/>
  </p:clrMapOvr>
  <p:transition>
    <p:fade/>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Azure Sentinel</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lang="en-US" b="1" dirty="0">
                <a:solidFill>
                  <a:srgbClr val="B4A0FF"/>
                </a:solidFill>
                <a:latin typeface="Segoe UI"/>
              </a:rPr>
              <a:t>P</a:t>
            </a:r>
            <a:r>
              <a:rPr kumimoji="0" lang="en-US" sz="1800" b="1" i="0" u="none" strike="noStrike" kern="1200" cap="none" spc="0" normalizeH="0" baseline="0" noProof="0" dirty="0" err="1">
                <a:ln>
                  <a:noFill/>
                </a:ln>
                <a:solidFill>
                  <a:srgbClr val="B4A0FF"/>
                </a:solidFill>
                <a:effectLst/>
                <a:uLnTx/>
                <a:uFillTx/>
                <a:latin typeface="Segoe UI"/>
                <a:ea typeface="+mn-ea"/>
                <a:cs typeface="+mn-cs"/>
              </a:rPr>
              <a:t>lan</a:t>
            </a:r>
            <a:r>
              <a:rPr kumimoji="0" lang="en-US" sz="1800" b="1" i="0" u="none" strike="noStrike" kern="1200" cap="none" spc="0" normalizeH="0" baseline="0" noProof="0" dirty="0">
                <a:ln>
                  <a:noFill/>
                </a:ln>
                <a:solidFill>
                  <a:srgbClr val="B4A0FF"/>
                </a:solidFill>
                <a:effectLst/>
                <a:uLnTx/>
                <a:uFillTx/>
                <a:latin typeface="Segoe UI"/>
                <a:ea typeface="+mn-ea"/>
                <a:cs typeface="+mn-cs"/>
              </a:rPr>
              <a:t>, design and migrate an </a:t>
            </a:r>
            <a:r>
              <a:rPr kumimoji="0" lang="en-US" sz="1800" b="1" i="0" u="none" strike="noStrike" kern="1200" cap="none" spc="0" normalizeH="0" baseline="0" noProof="0" dirty="0" err="1">
                <a:ln>
                  <a:noFill/>
                </a:ln>
                <a:solidFill>
                  <a:srgbClr val="B4A0FF"/>
                </a:solidFill>
                <a:effectLst/>
                <a:uLnTx/>
                <a:uFillTx/>
                <a:latin typeface="Segoe UI"/>
                <a:ea typeface="+mn-ea"/>
                <a:cs typeface="+mn-cs"/>
              </a:rPr>
              <a:t>existin</a:t>
            </a:r>
            <a:r>
              <a:rPr lang="en-US" b="1" dirty="0">
                <a:solidFill>
                  <a:srgbClr val="B4A0FF"/>
                </a:solidFill>
                <a:latin typeface="Segoe UI"/>
              </a:rPr>
              <a:t>g SIEM to Azure Sentinel</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3710390109"/>
              </p:ext>
            </p:extLst>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Azure Security Center, Defender, Arc, Lighthouse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Azure Defender Solutions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Activity: Azure Defender Solutions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Long 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t>Activity: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Azure Defender,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9726613" y="5994572"/>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30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659623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Session and Lab Environment</a:t>
            </a:r>
          </a:p>
        </p:txBody>
      </p:sp>
    </p:spTree>
    <p:extLst>
      <p:ext uri="{BB962C8B-B14F-4D97-AF65-F5344CB8AC3E}">
        <p14:creationId xmlns:p14="http://schemas.microsoft.com/office/powerpoint/2010/main" val="202100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47590" y="275003"/>
            <a:ext cx="4048672"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Login to the portal</a:t>
            </a:r>
          </a:p>
        </p:txBody>
      </p:sp>
      <p:pic>
        <p:nvPicPr>
          <p:cNvPr id="9" name="Picture 8">
            <a:extLst>
              <a:ext uri="{FF2B5EF4-FFF2-40B4-BE49-F238E27FC236}">
                <a16:creationId xmlns:a16="http://schemas.microsoft.com/office/drawing/2014/main" id="{0BBA211B-51BD-4C4B-8D1D-5C5DDE67C7B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568819" y="1003629"/>
            <a:ext cx="9054361" cy="5370991"/>
          </a:xfrm>
          <a:prstGeom prst="rect">
            <a:avLst/>
          </a:prstGeom>
        </p:spPr>
      </p:pic>
    </p:spTree>
    <p:extLst>
      <p:ext uri="{BB962C8B-B14F-4D97-AF65-F5344CB8AC3E}">
        <p14:creationId xmlns:p14="http://schemas.microsoft.com/office/powerpoint/2010/main" val="152278599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290821" y="174931"/>
            <a:ext cx="4855047"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Sessions for Bootcamp</a:t>
            </a:r>
          </a:p>
        </p:txBody>
      </p:sp>
      <p:pic>
        <p:nvPicPr>
          <p:cNvPr id="3" name="Picture 2" descr="How to find the list of sessions for the week in boot camp. Select &quot;My Sessions&quot; in the tool bar.">
            <a:extLst>
              <a:ext uri="{FF2B5EF4-FFF2-40B4-BE49-F238E27FC236}">
                <a16:creationId xmlns:a16="http://schemas.microsoft.com/office/drawing/2014/main" id="{55AA2BAD-EF06-4224-A2BC-C2E3BFDD8B26}"/>
              </a:ext>
            </a:extLst>
          </p:cNvPr>
          <p:cNvPicPr>
            <a:picLocks noChangeAspect="1"/>
          </p:cNvPicPr>
          <p:nvPr/>
        </p:nvPicPr>
        <p:blipFill>
          <a:blip r:embed="rId2"/>
          <a:stretch>
            <a:fillRect/>
          </a:stretch>
        </p:blipFill>
        <p:spPr>
          <a:xfrm>
            <a:off x="802010" y="1012054"/>
            <a:ext cx="10587980" cy="5353235"/>
          </a:xfrm>
          <a:prstGeom prst="rect">
            <a:avLst/>
          </a:prstGeom>
        </p:spPr>
      </p:pic>
    </p:spTree>
    <p:extLst>
      <p:ext uri="{BB962C8B-B14F-4D97-AF65-F5344CB8AC3E}">
        <p14:creationId xmlns:p14="http://schemas.microsoft.com/office/powerpoint/2010/main" val="58789825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01455" y="234522"/>
            <a:ext cx="2204834" cy="480131"/>
          </a:xfrm>
          <a:prstGeom prst="rect">
            <a:avLst/>
          </a:prstGeom>
          <a:noFill/>
        </p:spPr>
        <p:txBody>
          <a:bodyPr wrap="none" rtlCol="0">
            <a:spAutoFit/>
          </a:bodyPr>
          <a:lstStyle/>
          <a:p>
            <a:pPr algn="ctr"/>
            <a:r>
              <a:rPr lang="en-US" sz="2520" dirty="0">
                <a:solidFill>
                  <a:srgbClr val="32145A"/>
                </a:solidFill>
                <a:latin typeface="+mj-lt"/>
                <a:cs typeface="Poppins" pitchFamily="2" charset="77"/>
              </a:rPr>
              <a:t>Search for lab</a:t>
            </a:r>
          </a:p>
        </p:txBody>
      </p:sp>
      <p:sp>
        <p:nvSpPr>
          <p:cNvPr id="49" name="TextBox 48">
            <a:extLst>
              <a:ext uri="{FF2B5EF4-FFF2-40B4-BE49-F238E27FC236}">
                <a16:creationId xmlns:a16="http://schemas.microsoft.com/office/drawing/2014/main" id="{68193C69-0B2E-4FD5-9E2D-FCEF77CCA822}"/>
              </a:ext>
            </a:extLst>
          </p:cNvPr>
          <p:cNvSpPr txBox="1"/>
          <p:nvPr/>
        </p:nvSpPr>
        <p:spPr>
          <a:xfrm>
            <a:off x="8401149" y="1038687"/>
            <a:ext cx="3340775" cy="707886"/>
          </a:xfrm>
          <a:prstGeom prst="rect">
            <a:avLst/>
          </a:prstGeom>
          <a:noFill/>
        </p:spPr>
        <p:txBody>
          <a:bodyPr wrap="square" rtlCol="0" anchor="b" anchorCtr="0">
            <a:spAutoFit/>
          </a:bodyPr>
          <a:lstStyle/>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Search for </a:t>
            </a:r>
            <a:r>
              <a:rPr lang="en-US" sz="2000" dirty="0">
                <a:solidFill>
                  <a:srgbClr val="FF0000"/>
                </a:solidFill>
                <a:ea typeface="League Spartan" charset="0"/>
                <a:cs typeface="Poppins" pitchFamily="2" charset="77"/>
              </a:rPr>
              <a:t>lab</a:t>
            </a:r>
          </a:p>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Click on </a:t>
            </a:r>
            <a:r>
              <a:rPr lang="en-US" sz="2000" dirty="0">
                <a:solidFill>
                  <a:srgbClr val="FF0000"/>
                </a:solidFill>
                <a:ea typeface="League Spartan" charset="0"/>
                <a:cs typeface="Poppins" pitchFamily="2" charset="77"/>
              </a:rPr>
              <a:t>Know More</a:t>
            </a:r>
          </a:p>
        </p:txBody>
      </p:sp>
      <p:pic>
        <p:nvPicPr>
          <p:cNvPr id="6" name="Picture 5" descr="Process to search for a lab in the learner portal. Type &quot;lab&quot; in the search box. All labs will be listed. When you find the one you need to work on, select &quot;Know More.&quot;">
            <a:extLst>
              <a:ext uri="{FF2B5EF4-FFF2-40B4-BE49-F238E27FC236}">
                <a16:creationId xmlns:a16="http://schemas.microsoft.com/office/drawing/2014/main" id="{2CAFBEF1-94E8-4114-AAC6-F41CA1AC694E}"/>
              </a:ext>
            </a:extLst>
          </p:cNvPr>
          <p:cNvPicPr>
            <a:picLocks noChangeAspect="1"/>
          </p:cNvPicPr>
          <p:nvPr/>
        </p:nvPicPr>
        <p:blipFill>
          <a:blip r:embed="rId2"/>
          <a:stretch>
            <a:fillRect/>
          </a:stretch>
        </p:blipFill>
        <p:spPr>
          <a:xfrm>
            <a:off x="301455" y="1038687"/>
            <a:ext cx="7919267" cy="5104660"/>
          </a:xfrm>
          <a:prstGeom prst="rect">
            <a:avLst/>
          </a:prstGeom>
        </p:spPr>
      </p:pic>
    </p:spTree>
    <p:extLst>
      <p:ext uri="{BB962C8B-B14F-4D97-AF65-F5344CB8AC3E}">
        <p14:creationId xmlns:p14="http://schemas.microsoft.com/office/powerpoint/2010/main" val="108849897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a:t>DEMO: How to access your lab environment</a:t>
            </a:r>
          </a:p>
        </p:txBody>
      </p:sp>
    </p:spTree>
    <p:extLst>
      <p:ext uri="{BB962C8B-B14F-4D97-AF65-F5344CB8AC3E}">
        <p14:creationId xmlns:p14="http://schemas.microsoft.com/office/powerpoint/2010/main" val="3430460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7979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Azure Defender Part 1</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setup</a:t>
            </a:r>
            <a:r>
              <a:rPr lang="en-US" b="1" dirty="0">
                <a:solidFill>
                  <a:srgbClr val="B4A0FF"/>
                </a:solidFill>
                <a:latin typeface="Segoe UI"/>
              </a:rPr>
              <a:t> +</a:t>
            </a:r>
            <a:r>
              <a:rPr kumimoji="0" lang="en-US" sz="1800" b="1" i="0" u="none" strike="noStrike" kern="1200" cap="none" spc="0" normalizeH="0" baseline="0" noProof="0" dirty="0">
                <a:ln>
                  <a:noFill/>
                </a:ln>
                <a:solidFill>
                  <a:srgbClr val="B4A0FF"/>
                </a:solidFill>
                <a:effectLst/>
                <a:uLnTx/>
                <a:uFillTx/>
                <a:latin typeface="Segoe UI"/>
                <a:ea typeface="+mn-ea"/>
                <a:cs typeface="+mn-cs"/>
              </a:rPr>
              <a:t> deploy </a:t>
            </a:r>
            <a:r>
              <a:rPr lang="en-US" b="1" dirty="0">
                <a:solidFill>
                  <a:srgbClr val="B4A0FF"/>
                </a:solidFill>
                <a:latin typeface="Segoe UI"/>
              </a:rPr>
              <a:t>A</a:t>
            </a:r>
            <a:r>
              <a:rPr kumimoji="0" lang="en-US" sz="1800" b="1" i="0" u="none" strike="noStrike" kern="1200" cap="none" spc="0" normalizeH="0" baseline="0" noProof="0" dirty="0" err="1">
                <a:ln>
                  <a:noFill/>
                </a:ln>
                <a:solidFill>
                  <a:srgbClr val="B4A0FF"/>
                </a:solidFill>
                <a:effectLst/>
                <a:uLnTx/>
                <a:uFillTx/>
                <a:latin typeface="Segoe UI"/>
                <a:ea typeface="+mn-ea"/>
                <a:cs typeface="+mn-cs"/>
              </a:rPr>
              <a:t>zure</a:t>
            </a:r>
            <a:r>
              <a:rPr kumimoji="0" lang="en-US" sz="1800" b="1" i="0" u="none" strike="noStrike" kern="1200" cap="none" spc="0" normalizeH="0" baseline="0" noProof="0" dirty="0">
                <a:ln>
                  <a:noFill/>
                </a:ln>
                <a:solidFill>
                  <a:srgbClr val="B4A0FF"/>
                </a:solidFill>
                <a:effectLst/>
                <a:uLnTx/>
                <a:uFillTx/>
                <a:latin typeface="Segoe UI"/>
                <a:ea typeface="+mn-ea"/>
                <a:cs typeface="+mn-cs"/>
              </a:rPr>
              <a:t> </a:t>
            </a:r>
            <a:r>
              <a:rPr lang="en-US" b="1" dirty="0">
                <a:solidFill>
                  <a:srgbClr val="B4A0FF"/>
                </a:solidFill>
                <a:latin typeface="Segoe UI"/>
              </a:rPr>
              <a:t>D</a:t>
            </a:r>
            <a:r>
              <a:rPr kumimoji="0" lang="en-US" sz="1800" b="1" i="0" u="none" strike="noStrike" kern="1200" cap="none" spc="0" normalizeH="0" baseline="0" noProof="0" dirty="0" err="1">
                <a:ln>
                  <a:noFill/>
                </a:ln>
                <a:solidFill>
                  <a:srgbClr val="B4A0FF"/>
                </a:solidFill>
                <a:effectLst/>
                <a:uLnTx/>
                <a:uFillTx/>
                <a:latin typeface="Segoe UI"/>
                <a:ea typeface="+mn-ea"/>
                <a:cs typeface="+mn-cs"/>
              </a:rPr>
              <a:t>efender</a:t>
            </a:r>
            <a:r>
              <a:rPr kumimoji="0" lang="en-US" sz="1800" b="1" i="0" u="none" strike="noStrike" kern="1200" cap="none" spc="0" normalizeH="0" baseline="0" noProof="0" dirty="0">
                <a:ln>
                  <a:noFill/>
                </a:ln>
                <a:solidFill>
                  <a:srgbClr val="B4A0FF"/>
                </a:solidFill>
                <a:effectLst/>
                <a:uLnTx/>
                <a:uFillTx/>
                <a:latin typeface="Segoe UI"/>
                <a:ea typeface="+mn-ea"/>
                <a:cs typeface="+mn-cs"/>
              </a:rPr>
              <a:t> protections; setup Azure Sentinel</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120</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1564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Q + A</a:t>
            </a:r>
          </a:p>
        </p:txBody>
      </p:sp>
    </p:spTree>
    <p:extLst>
      <p:ext uri="{BB962C8B-B14F-4D97-AF65-F5344CB8AC3E}">
        <p14:creationId xmlns:p14="http://schemas.microsoft.com/office/powerpoint/2010/main" val="1143317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Azure Defender + Azure Sentinel</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732782"/>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answer various questions about the products.</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dirty="0"/>
              <a:t>Total Activity Time: 15 minutes </a:t>
            </a:r>
          </a:p>
          <a:p>
            <a:pPr marL="336145" indent="-336145">
              <a:buFont typeface="Arial" panose="020B0604020202020204" pitchFamily="34" charset="0"/>
              <a:buChar char="•"/>
            </a:pPr>
            <a:endParaRPr lang="en-US" sz="1400" dirty="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50742604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Arc</a:t>
            </a:r>
          </a:p>
        </p:txBody>
      </p:sp>
    </p:spTree>
    <p:extLst>
      <p:ext uri="{BB962C8B-B14F-4D97-AF65-F5344CB8AC3E}">
        <p14:creationId xmlns:p14="http://schemas.microsoft.com/office/powerpoint/2010/main" val="163611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2965580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1126847"/>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Azure Defender, Azure Arc, Azure Lighthouse</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Azure Defender Solutions </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Azure Sentinel</a:t>
            </a: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1209562"/>
          </a:xfrm>
          <a:prstGeom prst="rect">
            <a:avLst/>
          </a:prstGeom>
          <a:noFill/>
        </p:spPr>
        <p:txBody>
          <a:bodyPr wrap="square">
            <a:spAutoFit/>
          </a:bodyPr>
          <a:lstStyle/>
          <a:p>
            <a:pPr>
              <a:lnSpc>
                <a:spcPct val="90000"/>
              </a:lnSpc>
              <a:spcAft>
                <a:spcPts val="588"/>
              </a:spcAft>
            </a:pPr>
            <a:r>
              <a:rPr lang="en-US" sz="1600" dirty="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Log Analytics</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Azure Automation</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Security Operations Center (SOC)</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1</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205770405"/>
              </p:ext>
            </p:extLst>
          </p:nvPr>
        </p:nvGraphicFramePr>
        <p:xfrm>
          <a:off x="1143000" y="942913"/>
          <a:ext cx="5202195" cy="5497299"/>
        </p:xfrm>
        <a:graphic>
          <a:graphicData uri="http://schemas.openxmlformats.org/drawingml/2006/table">
            <a:tbl>
              <a:tblPr firstRow="1" bandRow="1"/>
              <a:tblGrid>
                <a:gridCol w="310436">
                  <a:extLst>
                    <a:ext uri="{9D8B030D-6E8A-4147-A177-3AD203B41FA5}">
                      <a16:colId xmlns:a16="http://schemas.microsoft.com/office/drawing/2014/main" val="2909524990"/>
                    </a:ext>
                  </a:extLst>
                </a:gridCol>
                <a:gridCol w="880946">
                  <a:extLst>
                    <a:ext uri="{9D8B030D-6E8A-4147-A177-3AD203B41FA5}">
                      <a16:colId xmlns:a16="http://schemas.microsoft.com/office/drawing/2014/main" val="2309314199"/>
                    </a:ext>
                  </a:extLst>
                </a:gridCol>
                <a:gridCol w="2840147">
                  <a:extLst>
                    <a:ext uri="{9D8B030D-6E8A-4147-A177-3AD203B41FA5}">
                      <a16:colId xmlns:a16="http://schemas.microsoft.com/office/drawing/2014/main" val="4046901895"/>
                    </a:ext>
                  </a:extLst>
                </a:gridCol>
                <a:gridCol w="1170666">
                  <a:extLst>
                    <a:ext uri="{9D8B030D-6E8A-4147-A177-3AD203B41FA5}">
                      <a16:colId xmlns:a16="http://schemas.microsoft.com/office/drawing/2014/main" val="2926309358"/>
                    </a:ext>
                  </a:extLst>
                </a:gridCol>
              </a:tblGrid>
              <a:tr h="400496">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Security Center + Azure Defender</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4694">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00496">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High-Level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6195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Security Center, Defender, Arc, Lighthouse</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00498">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defTabSz="932563" rtl="0" eaLnBrk="1"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10:15-11:15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lvl="0" indent="0" algn="ctr"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Segoe UI"/>
                          <a:ea typeface="Calibri" panose="020F0502020204030204" pitchFamily="34" charset="0"/>
                          <a:cs typeface="Times New Roman" panose="02020603050405020304" pitchFamily="18" charset="0"/>
                        </a:rPr>
                        <a:t>Azure Defender Solutions</a:t>
                      </a:r>
                      <a:endParaRPr lang="en-US" sz="1000" b="0" i="0" u="none" strike="noStrike" kern="1200" dirty="0">
                        <a:solidFill>
                          <a:schemeClr val="bg1"/>
                        </a:solidFill>
                        <a:effectLst/>
                        <a:latin typeface="Segoe UI"/>
                        <a:ea typeface="+mn-ea"/>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927881426"/>
                  </a:ext>
                </a:extLst>
              </a:tr>
              <a:tr h="41056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11:15-12:00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Activity:</a:t>
                      </a:r>
                      <a:endParaRPr lang="en-US" sz="1000" b="0" i="0" u="none" strike="noStrike" kern="1200" dirty="0">
                        <a:solidFill>
                          <a:schemeClr val="bg1"/>
                        </a:solidFill>
                        <a:effectLst/>
                        <a:latin typeface="+mn-lt"/>
                        <a:cs typeface="Times New Roman" panose="02020603050405020304" pitchFamily="18" charset="0"/>
                      </a:endParaRPr>
                    </a:p>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Azure Defender Solutions</a:t>
                      </a:r>
                      <a:endParaRPr lang="en-US" sz="1000" b="0" i="0" u="none" strike="noStrike" kern="1200" dirty="0">
                        <a:solidFill>
                          <a:schemeClr val="bg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00497">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Getting Technical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0049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245338612"/>
                  </a:ext>
                </a:extLst>
              </a:tr>
              <a:tr h="400496">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8805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00496">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6312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Lab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Arc simplifies governance and management by delivering </a:t>
            </a:r>
            <a:br>
              <a:rPr lang="en-US" sz="1800" dirty="0"/>
            </a:br>
            <a:r>
              <a:rPr lang="en-US" sz="1800" dirty="0"/>
              <a:t>a consistent multi-cloud and on-premises management platform. </a:t>
            </a:r>
            <a:br>
              <a:rPr lang="en-US" sz="1800" dirty="0"/>
            </a:br>
            <a:endParaRPr lang="en-US" sz="1800" dirty="0"/>
          </a:p>
          <a:p>
            <a:pPr>
              <a:lnSpc>
                <a:spcPct val="100000"/>
              </a:lnSpc>
              <a:spcAft>
                <a:spcPts val="1000"/>
              </a:spcAft>
            </a:pPr>
            <a:r>
              <a:rPr lang="en-US" sz="1800" dirty="0"/>
              <a:t>Azure Arc enables you to:</a:t>
            </a:r>
          </a:p>
          <a:p>
            <a:pPr>
              <a:lnSpc>
                <a:spcPct val="100000"/>
              </a:lnSpc>
              <a:spcAft>
                <a:spcPts val="1000"/>
              </a:spcAft>
            </a:pPr>
            <a:endParaRPr lang="en-US" sz="1800" dirty="0"/>
          </a:p>
          <a:p>
            <a:pPr>
              <a:lnSpc>
                <a:spcPct val="100000"/>
              </a:lnSpc>
              <a:spcAft>
                <a:spcPts val="1000"/>
              </a:spcAft>
            </a:pPr>
            <a:r>
              <a:rPr lang="en-US" sz="1800" dirty="0"/>
              <a:t>Manage your entire environment, with a single pane of glass, by </a:t>
            </a:r>
            <a:br>
              <a:rPr lang="en-US" sz="1800" dirty="0"/>
            </a:br>
            <a:r>
              <a:rPr lang="en-US" sz="1800" dirty="0"/>
              <a:t>projecting your existing non-Azure, on-premises, or other-cloud resources into Azure Resource Manager.</a:t>
            </a:r>
          </a:p>
          <a:p>
            <a:pPr>
              <a:lnSpc>
                <a:spcPct val="100000"/>
              </a:lnSpc>
              <a:spcAft>
                <a:spcPts val="1000"/>
              </a:spcAft>
            </a:pPr>
            <a:r>
              <a:rPr lang="en-US" sz="1800" dirty="0"/>
              <a:t>Manage virtual machines, Kubernetes clusters, and databases as if they are running in Azure.</a:t>
            </a:r>
          </a:p>
          <a:p>
            <a:pPr>
              <a:lnSpc>
                <a:spcPct val="100000"/>
              </a:lnSpc>
              <a:spcAft>
                <a:spcPts val="1000"/>
              </a:spcAft>
            </a:pPr>
            <a:r>
              <a:rPr lang="en-US" sz="1800" dirty="0"/>
              <a:t>Use familiar Azure services and management capabilities, regardless of where they live.</a:t>
            </a:r>
          </a:p>
          <a:p>
            <a:pPr>
              <a:lnSpc>
                <a:spcPct val="100000"/>
              </a:lnSpc>
              <a:spcAft>
                <a:spcPts val="1000"/>
              </a:spcAft>
            </a:pPr>
            <a:r>
              <a:rPr lang="en-US" sz="1800" dirty="0"/>
              <a:t>Continue using traditional </a:t>
            </a:r>
            <a:r>
              <a:rPr lang="en-US" sz="1800" dirty="0" err="1"/>
              <a:t>ITOps</a:t>
            </a:r>
            <a:r>
              <a:rPr lang="en-US" sz="1800" dirty="0"/>
              <a:t>, while introducing DevOps practices to support new cloud native patterns in your environment.</a:t>
            </a:r>
          </a:p>
          <a:p>
            <a:pPr>
              <a:lnSpc>
                <a:spcPct val="100000"/>
              </a:lnSpc>
              <a:spcAft>
                <a:spcPts val="1000"/>
              </a:spcAft>
            </a:pPr>
            <a:r>
              <a:rPr lang="en-US" sz="1800" dirty="0"/>
              <a:t>Configure Custom Locations as an abstraction layer on top of Azure Arc enabled Kubernetes cluster, cluster connect, and cluster extensions.</a:t>
            </a:r>
            <a:endParaRPr lang="en-US" sz="1800" b="1" dirty="0"/>
          </a:p>
        </p:txBody>
      </p:sp>
      <p:pic>
        <p:nvPicPr>
          <p:cNvPr id="6148" name="Picture 4" descr="Azure Arc – Azure Management | Microsoft Azure">
            <a:extLst>
              <a:ext uri="{FF2B5EF4-FFF2-40B4-BE49-F238E27FC236}">
                <a16:creationId xmlns:a16="http://schemas.microsoft.com/office/drawing/2014/main" id="{91E73033-FCAF-4242-8AB7-BFAB335485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7917" y="980605"/>
            <a:ext cx="3728299" cy="1957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86066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57A720-F33D-47B5-BE74-E400FAA1D099}"/>
              </a:ext>
            </a:extLst>
          </p:cNvPr>
          <p:cNvPicPr>
            <a:picLocks noChangeAspect="1"/>
          </p:cNvPicPr>
          <p:nvPr/>
        </p:nvPicPr>
        <p:blipFill>
          <a:blip r:embed="rId2"/>
          <a:stretch>
            <a:fillRect/>
          </a:stretch>
        </p:blipFill>
        <p:spPr>
          <a:xfrm>
            <a:off x="457200" y="153190"/>
            <a:ext cx="10972800" cy="6101841"/>
          </a:xfrm>
          <a:prstGeom prst="rect">
            <a:avLst/>
          </a:prstGeom>
        </p:spPr>
      </p:pic>
    </p:spTree>
    <p:extLst>
      <p:ext uri="{BB962C8B-B14F-4D97-AF65-F5344CB8AC3E}">
        <p14:creationId xmlns:p14="http://schemas.microsoft.com/office/powerpoint/2010/main" val="35130148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Supported Service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Today, Azure Arc allows you to manage the following resource types hosted outside of Azure:</a:t>
            </a:r>
          </a:p>
          <a:p>
            <a:pPr>
              <a:lnSpc>
                <a:spcPct val="100000"/>
              </a:lnSpc>
              <a:spcAft>
                <a:spcPts val="1000"/>
              </a:spcAft>
            </a:pPr>
            <a:endParaRPr lang="en-US" sz="1800" dirty="0"/>
          </a:p>
          <a:p>
            <a:pPr>
              <a:lnSpc>
                <a:spcPct val="100000"/>
              </a:lnSpc>
              <a:spcAft>
                <a:spcPts val="1000"/>
              </a:spcAft>
            </a:pPr>
            <a:r>
              <a:rPr lang="en-US" sz="1800" b="1" dirty="0"/>
              <a:t>Servers</a:t>
            </a:r>
            <a:r>
              <a:rPr lang="en-US" sz="1800" dirty="0"/>
              <a:t> - both physical and virtual machines running Windows or Linux.</a:t>
            </a:r>
          </a:p>
          <a:p>
            <a:pPr>
              <a:lnSpc>
                <a:spcPct val="100000"/>
              </a:lnSpc>
              <a:spcAft>
                <a:spcPts val="1000"/>
              </a:spcAft>
            </a:pPr>
            <a:r>
              <a:rPr lang="en-US" sz="1800" b="1" dirty="0"/>
              <a:t>Kubernetes clusters </a:t>
            </a:r>
            <a:r>
              <a:rPr lang="en-US" sz="1800" dirty="0"/>
              <a:t>- supporting multiple Kubernetes distributions.</a:t>
            </a:r>
          </a:p>
          <a:p>
            <a:pPr>
              <a:lnSpc>
                <a:spcPct val="100000"/>
              </a:lnSpc>
              <a:spcAft>
                <a:spcPts val="1000"/>
              </a:spcAft>
            </a:pPr>
            <a:r>
              <a:rPr lang="en-US" sz="1800" b="1" dirty="0"/>
              <a:t>Azure data services </a:t>
            </a:r>
            <a:r>
              <a:rPr lang="en-US" sz="1800" dirty="0"/>
              <a:t>- Azure SQL Managed Instance and PostgreSQL Hyperscale services.</a:t>
            </a:r>
          </a:p>
          <a:p>
            <a:pPr>
              <a:lnSpc>
                <a:spcPct val="100000"/>
              </a:lnSpc>
              <a:spcAft>
                <a:spcPts val="1000"/>
              </a:spcAft>
            </a:pPr>
            <a:r>
              <a:rPr lang="en-US" sz="1800" b="1" dirty="0"/>
              <a:t>SQL Server </a:t>
            </a:r>
            <a:r>
              <a:rPr lang="en-US" sz="1800" dirty="0"/>
              <a:t>- enroll instances from any location.</a:t>
            </a:r>
            <a:endParaRPr lang="en-US" sz="1800" b="1" dirty="0"/>
          </a:p>
        </p:txBody>
      </p:sp>
    </p:spTree>
    <p:extLst>
      <p:ext uri="{BB962C8B-B14F-4D97-AF65-F5344CB8AC3E}">
        <p14:creationId xmlns:p14="http://schemas.microsoft.com/office/powerpoint/2010/main" val="76840902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Architecture</a:t>
            </a:r>
          </a:p>
        </p:txBody>
      </p:sp>
      <p:pic>
        <p:nvPicPr>
          <p:cNvPr id="5122" name="Picture 2" descr="Azure Arc management control plane diagram">
            <a:extLst>
              <a:ext uri="{FF2B5EF4-FFF2-40B4-BE49-F238E27FC236}">
                <a16:creationId xmlns:a16="http://schemas.microsoft.com/office/drawing/2014/main" id="{2989DDDC-A044-4958-9F9B-94790BF532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289" y="1697421"/>
            <a:ext cx="10040353" cy="3435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5148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826269-F5DB-4202-8786-88968C4F529D}"/>
              </a:ext>
            </a:extLst>
          </p:cNvPr>
          <p:cNvPicPr>
            <a:picLocks noChangeAspect="1"/>
          </p:cNvPicPr>
          <p:nvPr/>
        </p:nvPicPr>
        <p:blipFill>
          <a:blip r:embed="rId2"/>
          <a:stretch>
            <a:fillRect/>
          </a:stretch>
        </p:blipFill>
        <p:spPr>
          <a:xfrm>
            <a:off x="548640" y="170391"/>
            <a:ext cx="11094720" cy="6071538"/>
          </a:xfrm>
          <a:prstGeom prst="rect">
            <a:avLst/>
          </a:prstGeom>
        </p:spPr>
      </p:pic>
    </p:spTree>
    <p:extLst>
      <p:ext uri="{BB962C8B-B14F-4D97-AF65-F5344CB8AC3E}">
        <p14:creationId xmlns:p14="http://schemas.microsoft.com/office/powerpoint/2010/main" val="605083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 Azure Security Center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Any Azure service that is used on Arc enabled servers, for example Azure Security Center or Azure Monitor, will be charged as per the pricing for that service.</a:t>
            </a:r>
            <a:endParaRPr lang="en-US" sz="1800" b="1" dirty="0"/>
          </a:p>
        </p:txBody>
      </p:sp>
      <p:pic>
        <p:nvPicPr>
          <p:cNvPr id="4" name="Picture 3">
            <a:extLst>
              <a:ext uri="{FF2B5EF4-FFF2-40B4-BE49-F238E27FC236}">
                <a16:creationId xmlns:a16="http://schemas.microsoft.com/office/drawing/2014/main" id="{FCE0A94C-79F1-45EF-9901-3D7FD1022E98}"/>
              </a:ext>
            </a:extLst>
          </p:cNvPr>
          <p:cNvPicPr>
            <a:picLocks noChangeAspect="1"/>
          </p:cNvPicPr>
          <p:nvPr/>
        </p:nvPicPr>
        <p:blipFill>
          <a:blip r:embed="rId3"/>
          <a:stretch>
            <a:fillRect/>
          </a:stretch>
        </p:blipFill>
        <p:spPr>
          <a:xfrm>
            <a:off x="2999874" y="2130592"/>
            <a:ext cx="5410200" cy="4076700"/>
          </a:xfrm>
          <a:prstGeom prst="rect">
            <a:avLst/>
          </a:prstGeom>
        </p:spPr>
      </p:pic>
    </p:spTree>
    <p:extLst>
      <p:ext uri="{BB962C8B-B14F-4D97-AF65-F5344CB8AC3E}">
        <p14:creationId xmlns:p14="http://schemas.microsoft.com/office/powerpoint/2010/main" val="222519703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Lighthouse</a:t>
            </a:r>
          </a:p>
        </p:txBody>
      </p:sp>
    </p:spTree>
    <p:extLst>
      <p:ext uri="{BB962C8B-B14F-4D97-AF65-F5344CB8AC3E}">
        <p14:creationId xmlns:p14="http://schemas.microsoft.com/office/powerpoint/2010/main" val="2855916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Lighthouse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Lighthouse enables cross- and multi-tenant management, allowing for higher automation, scalability, and enhanced governance across resources and tenants.</a:t>
            </a:r>
            <a:endParaRPr lang="en-US" sz="1800" b="1" dirty="0"/>
          </a:p>
        </p:txBody>
      </p:sp>
      <p:pic>
        <p:nvPicPr>
          <p:cNvPr id="2050" name="Picture 2" descr="Overview diagram of Azure Lighthouse">
            <a:extLst>
              <a:ext uri="{FF2B5EF4-FFF2-40B4-BE49-F238E27FC236}">
                <a16:creationId xmlns:a16="http://schemas.microsoft.com/office/drawing/2014/main" id="{981F36D4-6B6E-4CD6-B559-2C1600B173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221" y="2292015"/>
            <a:ext cx="8419856" cy="3284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53747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Lighthouse Architecture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Lighthouse helps service providers simplify customer engagement and onboarding experiences, while managing delegated resources at scale with agility and precision. </a:t>
            </a:r>
          </a:p>
          <a:p>
            <a:pPr>
              <a:lnSpc>
                <a:spcPct val="100000"/>
              </a:lnSpc>
              <a:spcAft>
                <a:spcPts val="1000"/>
              </a:spcAft>
            </a:pPr>
            <a:r>
              <a:rPr lang="en-US" sz="1800" dirty="0"/>
              <a:t>Authorized users, groups, and service principals can work directly in the context of a customer subscription without having an account in that customer's Azure Active Directory (Azure AD) tenant or being a co-owner of the customer's tenant.</a:t>
            </a:r>
            <a:endParaRPr lang="en-US" sz="1800" b="1" dirty="0"/>
          </a:p>
        </p:txBody>
      </p:sp>
      <p:pic>
        <p:nvPicPr>
          <p:cNvPr id="3074" name="Picture 2" descr="Diagram illustrating Azure delegated resource management.">
            <a:extLst>
              <a:ext uri="{FF2B5EF4-FFF2-40B4-BE49-F238E27FC236}">
                <a16:creationId xmlns:a16="http://schemas.microsoft.com/office/drawing/2014/main" id="{B47BB346-F556-4CDF-909B-2131740A23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0730" y="3111924"/>
            <a:ext cx="9598409" cy="3048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14812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Tree>
    <p:custDataLst>
      <p:tags r:id="rId1"/>
    </p:custDataLst>
    <p:extLst>
      <p:ext uri="{BB962C8B-B14F-4D97-AF65-F5344CB8AC3E}">
        <p14:creationId xmlns:p14="http://schemas.microsoft.com/office/powerpoint/2010/main" val="74041936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9D783-BF8C-4AC6-ACD1-3324C11D70A4}"/>
              </a:ext>
            </a:extLst>
          </p:cNvPr>
          <p:cNvSpPr>
            <a:spLocks noGrp="1"/>
          </p:cNvSpPr>
          <p:nvPr>
            <p:ph type="title"/>
          </p:nvPr>
        </p:nvSpPr>
        <p:spPr/>
        <p:txBody>
          <a:bodyPr/>
          <a:lstStyle/>
          <a:p>
            <a:r>
              <a:rPr lang="en-US" dirty="0"/>
              <a:t>Pre-requisites</a:t>
            </a:r>
          </a:p>
        </p:txBody>
      </p:sp>
      <p:sp>
        <p:nvSpPr>
          <p:cNvPr id="5" name="Text Placeholder 4">
            <a:extLst>
              <a:ext uri="{FF2B5EF4-FFF2-40B4-BE49-F238E27FC236}">
                <a16:creationId xmlns:a16="http://schemas.microsoft.com/office/drawing/2014/main" id="{88CA47A1-54A7-499C-9CB6-A7E4CAD6400B}"/>
              </a:ext>
            </a:extLst>
          </p:cNvPr>
          <p:cNvSpPr>
            <a:spLocks noGrp="1"/>
          </p:cNvSpPr>
          <p:nvPr>
            <p:ph type="body" sz="quarter" idx="10"/>
          </p:nvPr>
        </p:nvSpPr>
        <p:spPr>
          <a:xfrm>
            <a:off x="584200" y="1435497"/>
            <a:ext cx="11018520" cy="2667397"/>
          </a:xfrm>
        </p:spPr>
        <p:txBody>
          <a:bodyPr/>
          <a:lstStyle/>
          <a:p>
            <a:r>
              <a:rPr lang="en-US" dirty="0"/>
              <a:t>AZ-500 - Microsoft Azure Security Technologies</a:t>
            </a:r>
          </a:p>
          <a:p>
            <a:pPr lvl="1"/>
            <a:r>
              <a:rPr lang="en-US" dirty="0"/>
              <a:t>https://query.prod.cms.rt.microsoft.com/cms/api/am/binary/RE3VC70</a:t>
            </a:r>
          </a:p>
          <a:p>
            <a:endParaRPr lang="en-US" dirty="0"/>
          </a:p>
          <a:p>
            <a:r>
              <a:rPr lang="en-US" dirty="0"/>
              <a:t>SC-200 - Microsoft Security Operations Analyst</a:t>
            </a:r>
          </a:p>
          <a:p>
            <a:pPr lvl="1"/>
            <a:r>
              <a:rPr lang="en-US" dirty="0"/>
              <a:t>https://query.prod.cms.rt.microsoft.com/cms/api/am/binary/RE4Myp3</a:t>
            </a:r>
          </a:p>
          <a:p>
            <a:pPr marL="0" indent="0">
              <a:buNone/>
            </a:pPr>
            <a:endParaRPr lang="en-US" dirty="0"/>
          </a:p>
        </p:txBody>
      </p:sp>
    </p:spTree>
    <p:extLst>
      <p:ext uri="{BB962C8B-B14F-4D97-AF65-F5344CB8AC3E}">
        <p14:creationId xmlns:p14="http://schemas.microsoft.com/office/powerpoint/2010/main" val="49723990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2909086" y="3055460"/>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6F9FB426-6C89-4020-B249-9A88F3C5164A}"/>
              </a:ext>
            </a:extLst>
          </p:cNvPr>
          <p:cNvGraphicFramePr>
            <a:graphicFrameLocks noGrp="1"/>
          </p:cNvGraphicFramePr>
          <p:nvPr>
            <p:extLst>
              <p:ext uri="{D42A27DB-BD31-4B8C-83A1-F6EECF244321}">
                <p14:modId xmlns:p14="http://schemas.microsoft.com/office/powerpoint/2010/main" val="1080802587"/>
              </p:ext>
            </p:extLst>
          </p:nvPr>
        </p:nvGraphicFramePr>
        <p:xfrm>
          <a:off x="3589639" y="890656"/>
          <a:ext cx="5202195" cy="5497299"/>
        </p:xfrm>
        <a:graphic>
          <a:graphicData uri="http://schemas.openxmlformats.org/drawingml/2006/table">
            <a:tbl>
              <a:tblPr firstRow="1" bandRow="1"/>
              <a:tblGrid>
                <a:gridCol w="310436">
                  <a:extLst>
                    <a:ext uri="{9D8B030D-6E8A-4147-A177-3AD203B41FA5}">
                      <a16:colId xmlns:a16="http://schemas.microsoft.com/office/drawing/2014/main" val="2909524990"/>
                    </a:ext>
                  </a:extLst>
                </a:gridCol>
                <a:gridCol w="1129125">
                  <a:extLst>
                    <a:ext uri="{9D8B030D-6E8A-4147-A177-3AD203B41FA5}">
                      <a16:colId xmlns:a16="http://schemas.microsoft.com/office/drawing/2014/main" val="2309314199"/>
                    </a:ext>
                  </a:extLst>
                </a:gridCol>
                <a:gridCol w="2591968">
                  <a:extLst>
                    <a:ext uri="{9D8B030D-6E8A-4147-A177-3AD203B41FA5}">
                      <a16:colId xmlns:a16="http://schemas.microsoft.com/office/drawing/2014/main" val="4046901895"/>
                    </a:ext>
                  </a:extLst>
                </a:gridCol>
                <a:gridCol w="1170666">
                  <a:extLst>
                    <a:ext uri="{9D8B030D-6E8A-4147-A177-3AD203B41FA5}">
                      <a16:colId xmlns:a16="http://schemas.microsoft.com/office/drawing/2014/main" val="2926309358"/>
                    </a:ext>
                  </a:extLst>
                </a:gridCol>
              </a:tblGrid>
              <a:tr h="400496">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Security Center + Azure Defender</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4694">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00496">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High-Level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6195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9:00-10:00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Azure Security Center, Defender, Arc, Lighthouse</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00498">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defTabSz="932563" rtl="0" eaLnBrk="1"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10:15-11:15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lvl="0" indent="0" algn="ctr"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Segoe UI"/>
                          <a:ea typeface="Calibri" panose="020F0502020204030204" pitchFamily="34" charset="0"/>
                          <a:cs typeface="Times New Roman" panose="02020603050405020304" pitchFamily="18" charset="0"/>
                        </a:rPr>
                        <a:t>Azure Defender Solutions</a:t>
                      </a:r>
                      <a:endParaRPr lang="en-US" sz="1000" b="0" i="0" u="none" strike="noStrike" kern="1200" dirty="0">
                        <a:solidFill>
                          <a:schemeClr val="bg1"/>
                        </a:solidFill>
                        <a:effectLst/>
                        <a:latin typeface="Segoe UI"/>
                        <a:ea typeface="+mn-ea"/>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927881426"/>
                  </a:ext>
                </a:extLst>
              </a:tr>
              <a:tr h="41056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11:15-12:00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Activity:</a:t>
                      </a:r>
                      <a:endParaRPr lang="en-US" sz="1000" b="0" i="0" u="none" strike="noStrike" kern="1200" dirty="0">
                        <a:solidFill>
                          <a:schemeClr val="bg1"/>
                        </a:solidFill>
                        <a:effectLst/>
                        <a:latin typeface="+mn-lt"/>
                        <a:cs typeface="Times New Roman" panose="02020603050405020304" pitchFamily="18" charset="0"/>
                      </a:endParaRPr>
                    </a:p>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Azure Defender Solutions</a:t>
                      </a:r>
                      <a:endParaRPr lang="en-US" sz="1000" b="0" i="0" u="none" strike="noStrike" kern="1200" dirty="0">
                        <a:solidFill>
                          <a:schemeClr val="bg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00497">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Getting Technical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0049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245338612"/>
                  </a:ext>
                </a:extLst>
              </a:tr>
              <a:tr h="400496">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8805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00496">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238889081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64"/>
            <a:ext cx="5083629" cy="543097"/>
          </a:xfrm>
        </p:spPr>
        <p:txBody>
          <a:bodyPr/>
          <a:lstStyle/>
          <a:p>
            <a:r>
              <a:rPr lang="en-US" dirty="0"/>
              <a:t>Azure Defender Solutions</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1</a:t>
            </a:r>
            <a:r>
              <a:rPr lang="en-US" sz="2353" b="1" dirty="0"/>
              <a:t>  Azure Defender Solutions</a:t>
            </a:r>
          </a:p>
          <a:p>
            <a:pPr marL="281677" lvl="1" indent="0">
              <a:buNone/>
            </a:pPr>
            <a:r>
              <a:rPr lang="en-US" sz="1961" dirty="0">
                <a:solidFill>
                  <a:schemeClr val="tx1"/>
                </a:solidFill>
              </a:rPr>
              <a:t>VM+SQL Vulnerability</a:t>
            </a:r>
          </a:p>
          <a:p>
            <a:pPr marL="281677" lvl="1" indent="0">
              <a:buNone/>
            </a:pPr>
            <a:r>
              <a:rPr lang="en-US" sz="1961" dirty="0">
                <a:solidFill>
                  <a:schemeClr val="tx1"/>
                </a:solidFill>
              </a:rPr>
              <a:t>File Integrity</a:t>
            </a:r>
          </a:p>
          <a:p>
            <a:pPr marL="281677" lvl="1" indent="0">
              <a:buNone/>
            </a:pPr>
            <a:r>
              <a:rPr lang="en-US" sz="1961" dirty="0">
                <a:solidFill>
                  <a:schemeClr val="tx1"/>
                </a:solidFill>
              </a:rPr>
              <a:t>Container Image Scanning</a:t>
            </a:r>
          </a:p>
          <a:p>
            <a:pPr marL="281677" lvl="1" indent="0">
              <a:buNone/>
            </a:pPr>
            <a:r>
              <a:rPr lang="en-US" sz="1961" dirty="0">
                <a:solidFill>
                  <a:schemeClr val="tx1"/>
                </a:solidFill>
              </a:rPr>
              <a:t>Adaptive Application Control</a:t>
            </a:r>
          </a:p>
          <a:p>
            <a:pPr marL="281677" lvl="1" indent="0">
              <a:buNone/>
            </a:pPr>
            <a:r>
              <a:rPr lang="en-US" sz="1961" dirty="0">
                <a:solidFill>
                  <a:schemeClr val="tx1"/>
                </a:solidFill>
              </a:rPr>
              <a:t>Adaptive Network Hardening</a:t>
            </a:r>
          </a:p>
          <a:p>
            <a:pPr marL="281677" lvl="1" indent="0">
              <a:buNone/>
            </a:pPr>
            <a:r>
              <a:rPr lang="en-US" sz="1961" dirty="0">
                <a:solidFill>
                  <a:schemeClr val="tx1"/>
                </a:solidFill>
              </a:rPr>
              <a:t>JIT VM Access</a:t>
            </a:r>
          </a:p>
          <a:p>
            <a:pPr marL="281677" lvl="1" indent="0">
              <a:buNone/>
            </a:pPr>
            <a:r>
              <a:rPr lang="en-US" sz="1961" dirty="0">
                <a:solidFill>
                  <a:schemeClr val="tx1"/>
                </a:solidFill>
              </a:rPr>
              <a:t>Network Map</a:t>
            </a:r>
          </a:p>
          <a:p>
            <a:pPr marL="281677" lvl="1" indent="0">
              <a:buNone/>
            </a:pPr>
            <a:r>
              <a:rPr lang="en-US" sz="1961" dirty="0">
                <a:solidFill>
                  <a:schemeClr val="tx1"/>
                </a:solidFill>
              </a:rPr>
              <a:t>IoT Security</a:t>
            </a:r>
          </a:p>
          <a:p>
            <a:pPr marL="281677" lvl="1" indent="0">
              <a:buNone/>
            </a:pPr>
            <a:endParaRPr lang="en-US" sz="1961" dirty="0">
              <a:solidFill>
                <a:schemeClr val="tx1"/>
              </a:solidFill>
            </a:endParaRPr>
          </a:p>
          <a:p>
            <a:pPr marL="0" indent="0">
              <a:buNone/>
            </a:pPr>
            <a:endParaRPr lang="en-US" sz="2353"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VM + SQL Vulnerability Assessments</a:t>
            </a:r>
          </a:p>
        </p:txBody>
      </p:sp>
    </p:spTree>
    <p:extLst>
      <p:ext uri="{BB962C8B-B14F-4D97-AF65-F5344CB8AC3E}">
        <p14:creationId xmlns:p14="http://schemas.microsoft.com/office/powerpoint/2010/main" val="138700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Defender – VM Vulnerability Assessment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Defender includes vulnerability scanning for your machines at no extra cost. </a:t>
            </a:r>
          </a:p>
          <a:p>
            <a:pPr>
              <a:lnSpc>
                <a:spcPct val="100000"/>
              </a:lnSpc>
              <a:spcAft>
                <a:spcPts val="1000"/>
              </a:spcAft>
            </a:pPr>
            <a:endParaRPr lang="en-US" sz="1800" dirty="0"/>
          </a:p>
          <a:p>
            <a:pPr>
              <a:lnSpc>
                <a:spcPct val="100000"/>
              </a:lnSpc>
              <a:spcAft>
                <a:spcPts val="1000"/>
              </a:spcAft>
            </a:pPr>
            <a:r>
              <a:rPr lang="en-US" sz="1800" dirty="0"/>
              <a:t>Security Center's integrated vulnerability assessment solution works seamlessly with Azure Arc. When you've deployed Azure Arc, your machines will appear in Security Center and no Log Analytics agent is required.</a:t>
            </a:r>
          </a:p>
          <a:p>
            <a:endParaRPr lang="en-US" sz="1800" b="1" dirty="0"/>
          </a:p>
        </p:txBody>
      </p:sp>
      <p:pic>
        <p:nvPicPr>
          <p:cNvPr id="7170" name="Picture 2" descr="thumbnail image 2 of blog post titled &#10; &#10; &#10;  &#10; &#10; &#10; &#10;    &#10;  &#10;   &#10;    &#10;      &#10;       Built-in vulnerability assessment for VMs in Azure Security Center&#10;       &#10;      &#10;     &#10;   &#10;  &#10; &#10;   &#10; &#10; &#10; &#10; &#10; &#10;">
            <a:extLst>
              <a:ext uri="{FF2B5EF4-FFF2-40B4-BE49-F238E27FC236}">
                <a16:creationId xmlns:a16="http://schemas.microsoft.com/office/drawing/2014/main" id="{27F66273-265D-4A10-9B9F-2AE738363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8284" y="2864236"/>
            <a:ext cx="6476247" cy="3124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46922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Qualys Scanner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vulnerability scanner included with Azure Security Center is powered by Qualys. Qualys' scanner is one of the leading tools for real-time identification of vulnerabilities.</a:t>
            </a:r>
          </a:p>
          <a:p>
            <a:pPr>
              <a:lnSpc>
                <a:spcPct val="100000"/>
              </a:lnSpc>
              <a:spcAft>
                <a:spcPts val="1000"/>
              </a:spcAft>
            </a:pPr>
            <a:r>
              <a:rPr lang="en-US" sz="1800" dirty="0"/>
              <a:t>You don't need a Qualys license or even a Qualys account - everything's handled seamlessly inside Security Center. </a:t>
            </a:r>
          </a:p>
          <a:p>
            <a:pPr>
              <a:lnSpc>
                <a:spcPct val="100000"/>
              </a:lnSpc>
              <a:spcAft>
                <a:spcPts val="1000"/>
              </a:spcAft>
            </a:pPr>
            <a:r>
              <a:rPr lang="en-US" sz="1800" dirty="0"/>
              <a:t>The Azure Security Center vulnerability assessment extension (powered by Qualys), like other extensions, runs on top of the Azure Virtual Machine agent. Runs as Local Host on Windows, and Root on Linux.</a:t>
            </a:r>
          </a:p>
          <a:p>
            <a:pPr>
              <a:lnSpc>
                <a:spcPct val="100000"/>
              </a:lnSpc>
              <a:spcAft>
                <a:spcPts val="1000"/>
              </a:spcAft>
            </a:pPr>
            <a:r>
              <a:rPr lang="en-US" sz="1800" dirty="0"/>
              <a:t>During setup, Security Center checks to ensure that the machine can communicate with the following two Qualys data centers (via port 443 - the default for HTTPS):</a:t>
            </a:r>
          </a:p>
          <a:p>
            <a:pPr>
              <a:lnSpc>
                <a:spcPct val="100000"/>
              </a:lnSpc>
              <a:spcAft>
                <a:spcPts val="1000"/>
              </a:spcAft>
            </a:pPr>
            <a:endParaRPr lang="en-US" sz="1800" dirty="0"/>
          </a:p>
          <a:p>
            <a:pPr>
              <a:lnSpc>
                <a:spcPct val="100000"/>
              </a:lnSpc>
              <a:spcAft>
                <a:spcPts val="1000"/>
              </a:spcAft>
            </a:pPr>
            <a:r>
              <a:rPr lang="en-US" sz="1800" dirty="0"/>
              <a:t>    64.39.104.113 - Qualys' US data center</a:t>
            </a:r>
          </a:p>
          <a:p>
            <a:pPr>
              <a:lnSpc>
                <a:spcPct val="100000"/>
              </a:lnSpc>
              <a:spcAft>
                <a:spcPts val="1000"/>
              </a:spcAft>
            </a:pPr>
            <a:r>
              <a:rPr lang="en-US" sz="1800" dirty="0"/>
              <a:t>    154.59.121.74 - Qualys' European data center</a:t>
            </a:r>
          </a:p>
          <a:p>
            <a:pPr>
              <a:lnSpc>
                <a:spcPct val="100000"/>
              </a:lnSpc>
              <a:spcAft>
                <a:spcPts val="1000"/>
              </a:spcAft>
            </a:pPr>
            <a:endParaRPr lang="en-US" sz="1800" dirty="0"/>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298569119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Third-party vulnerability scanners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BYOL options refer to supported third-party </a:t>
            </a:r>
            <a:br>
              <a:rPr lang="en-US" sz="1800" dirty="0"/>
            </a:br>
            <a:r>
              <a:rPr lang="en-US" sz="1800" dirty="0"/>
              <a:t>vulnerability assessment solutions. Currently both </a:t>
            </a:r>
            <a:br>
              <a:rPr lang="en-US" sz="1800" dirty="0"/>
            </a:br>
            <a:r>
              <a:rPr lang="en-US" sz="1800" dirty="0"/>
              <a:t>Qualys and Rapid7 are supported providers.</a:t>
            </a:r>
          </a:p>
          <a:p>
            <a:pPr>
              <a:lnSpc>
                <a:spcPct val="100000"/>
              </a:lnSpc>
              <a:spcAft>
                <a:spcPts val="1000"/>
              </a:spcAft>
            </a:pPr>
            <a:r>
              <a:rPr lang="en-US" sz="1800" dirty="0"/>
              <a:t>Supported solutions report vulnerability data to the </a:t>
            </a:r>
            <a:br>
              <a:rPr lang="en-US" sz="1800" dirty="0"/>
            </a:br>
            <a:r>
              <a:rPr lang="en-US" sz="1800" dirty="0"/>
              <a:t>partner's management platform. In turn, that platform </a:t>
            </a:r>
            <a:br>
              <a:rPr lang="en-US" sz="1800" dirty="0"/>
            </a:br>
            <a:r>
              <a:rPr lang="en-US" sz="1800" dirty="0"/>
              <a:t>provides vulnerability and health monitoring data </a:t>
            </a:r>
            <a:br>
              <a:rPr lang="en-US" sz="1800" dirty="0"/>
            </a:br>
            <a:r>
              <a:rPr lang="en-US" sz="1800" dirty="0"/>
              <a:t>back to Security Center. </a:t>
            </a:r>
            <a:endParaRPr lang="en-US" sz="1800" b="1" dirty="0"/>
          </a:p>
        </p:txBody>
      </p:sp>
      <p:pic>
        <p:nvPicPr>
          <p:cNvPr id="4" name="Picture 3" descr="Graphical user interface, text, application, email&#10;&#10;Description automatically generated">
            <a:extLst>
              <a:ext uri="{FF2B5EF4-FFF2-40B4-BE49-F238E27FC236}">
                <a16:creationId xmlns:a16="http://schemas.microsoft.com/office/drawing/2014/main" id="{0B4FBB1D-2E04-45E1-AE7D-BEC2846E4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6963" y="1090173"/>
            <a:ext cx="5276190" cy="4990476"/>
          </a:xfrm>
          <a:prstGeom prst="rect">
            <a:avLst/>
          </a:prstGeom>
        </p:spPr>
      </p:pic>
    </p:spTree>
    <p:extLst>
      <p:ext uri="{BB962C8B-B14F-4D97-AF65-F5344CB8AC3E}">
        <p14:creationId xmlns:p14="http://schemas.microsoft.com/office/powerpoint/2010/main" val="337465852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 SQL Vulnerability </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SQL vulnerability assessment is an easy-to-configure service that can discover, track, and help you remediate potential database vulnerabilities. </a:t>
            </a:r>
          </a:p>
          <a:p>
            <a:pPr>
              <a:lnSpc>
                <a:spcPct val="100000"/>
              </a:lnSpc>
              <a:spcAft>
                <a:spcPts val="1000"/>
              </a:spcAft>
            </a:pPr>
            <a:r>
              <a:rPr lang="en-US" sz="1800" dirty="0"/>
              <a:t>The service employs a knowledge base of rules that flag security vulnerabilities and highlights deviations from best practices, such as misconfigurations, excessive permissions, and unprotected sensitive data.</a:t>
            </a:r>
          </a:p>
          <a:p>
            <a:pPr>
              <a:lnSpc>
                <a:spcPct val="100000"/>
              </a:lnSpc>
              <a:spcAft>
                <a:spcPts val="1000"/>
              </a:spcAft>
            </a:pPr>
            <a:r>
              <a:rPr lang="en-US" sz="1800" dirty="0"/>
              <a:t>Assessment Rules cover both database-level issues as well as server-level security issues, like server firewall settings and server-level permissions. These rules also represent many of the requirements from various regulatory bodies to meet their compliance standards.</a:t>
            </a:r>
          </a:p>
          <a:p>
            <a:endParaRPr lang="en-US" sz="1800" b="1" dirty="0"/>
          </a:p>
        </p:txBody>
      </p:sp>
      <p:pic>
        <p:nvPicPr>
          <p:cNvPr id="4" name="Picture 3">
            <a:extLst>
              <a:ext uri="{FF2B5EF4-FFF2-40B4-BE49-F238E27FC236}">
                <a16:creationId xmlns:a16="http://schemas.microsoft.com/office/drawing/2014/main" id="{89B4EB76-D0DC-490E-A69D-588AA6A7377A}"/>
              </a:ext>
            </a:extLst>
          </p:cNvPr>
          <p:cNvPicPr>
            <a:picLocks noChangeAspect="1"/>
          </p:cNvPicPr>
          <p:nvPr/>
        </p:nvPicPr>
        <p:blipFill>
          <a:blip r:embed="rId3"/>
          <a:stretch>
            <a:fillRect/>
          </a:stretch>
        </p:blipFill>
        <p:spPr>
          <a:xfrm>
            <a:off x="866273" y="3669668"/>
            <a:ext cx="10058400" cy="2731133"/>
          </a:xfrm>
          <a:prstGeom prst="rect">
            <a:avLst/>
          </a:prstGeom>
        </p:spPr>
      </p:pic>
    </p:spTree>
    <p:extLst>
      <p:ext uri="{BB962C8B-B14F-4D97-AF65-F5344CB8AC3E}">
        <p14:creationId xmlns:p14="http://schemas.microsoft.com/office/powerpoint/2010/main" val="255031420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Purview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Purview is a unified data governance service that helps you manage and govern your on-premises, multi-cloud, and software-as-a-service (SaaS) data. </a:t>
            </a:r>
          </a:p>
          <a:p>
            <a:pPr>
              <a:lnSpc>
                <a:spcPct val="100000"/>
              </a:lnSpc>
              <a:spcAft>
                <a:spcPts val="1000"/>
              </a:spcAft>
            </a:pPr>
            <a:r>
              <a:rPr lang="en-US" sz="1800" dirty="0"/>
              <a:t>Easily create a holistic, up-to-date map of your data landscape with automated data discovery, sensitive data classification, and end-to-end data lineage. </a:t>
            </a:r>
          </a:p>
          <a:p>
            <a:pPr>
              <a:lnSpc>
                <a:spcPct val="100000"/>
              </a:lnSpc>
              <a:spcAft>
                <a:spcPts val="1000"/>
              </a:spcAft>
            </a:pPr>
            <a:r>
              <a:rPr lang="en-US" sz="1800" dirty="0"/>
              <a:t>Empower data consumers to find valuable, trustworthy data.</a:t>
            </a:r>
          </a:p>
          <a:p>
            <a:pPr>
              <a:lnSpc>
                <a:spcPct val="100000"/>
              </a:lnSpc>
              <a:spcAft>
                <a:spcPts val="1000"/>
              </a:spcAft>
            </a:pPr>
            <a:endParaRPr lang="en-US" sz="1800" dirty="0"/>
          </a:p>
          <a:p>
            <a:pPr>
              <a:lnSpc>
                <a:spcPct val="100000"/>
              </a:lnSpc>
              <a:spcAft>
                <a:spcPts val="1000"/>
              </a:spcAft>
            </a:pPr>
            <a:r>
              <a:rPr lang="en-US" sz="1800" dirty="0"/>
              <a:t>Purview Data Map is a cloud native PaaS service that captures metadata about enterprise data present in analytics and operation systems on-premises and cloud.</a:t>
            </a:r>
          </a:p>
          <a:p>
            <a:pPr>
              <a:lnSpc>
                <a:spcPct val="100000"/>
              </a:lnSpc>
              <a:spcAft>
                <a:spcPts val="1000"/>
              </a:spcAft>
            </a:pPr>
            <a:endParaRPr lang="en-US" sz="1800" dirty="0"/>
          </a:p>
          <a:p>
            <a:pPr>
              <a:lnSpc>
                <a:spcPct val="100000"/>
              </a:lnSpc>
              <a:spcAft>
                <a:spcPts val="1000"/>
              </a:spcAft>
            </a:pPr>
            <a:r>
              <a:rPr lang="en-US" sz="1800" dirty="0"/>
              <a:t>Data sources supported: </a:t>
            </a:r>
          </a:p>
          <a:p>
            <a:pPr>
              <a:lnSpc>
                <a:spcPct val="100000"/>
              </a:lnSpc>
              <a:spcAft>
                <a:spcPts val="1000"/>
              </a:spcAft>
            </a:pPr>
            <a:r>
              <a:rPr lang="en-US" sz="1800" dirty="0"/>
              <a:t>    </a:t>
            </a:r>
            <a:r>
              <a:rPr lang="en-US" sz="1800" dirty="0" err="1"/>
              <a:t>BlobStorage</a:t>
            </a:r>
            <a:r>
              <a:rPr lang="en-US" sz="1800" dirty="0"/>
              <a:t>, </a:t>
            </a:r>
            <a:r>
              <a:rPr lang="en-US" sz="1800" dirty="0" err="1"/>
              <a:t>AzureSQLMI</a:t>
            </a:r>
            <a:r>
              <a:rPr lang="en-US" sz="1800" dirty="0"/>
              <a:t>, </a:t>
            </a:r>
            <a:r>
              <a:rPr lang="en-US" sz="1800" dirty="0" err="1"/>
              <a:t>AzureSQLDB</a:t>
            </a:r>
            <a:r>
              <a:rPr lang="en-US" sz="1800" dirty="0"/>
              <a:t>, ADLSGen2, ADLSGen1, Synapse</a:t>
            </a:r>
          </a:p>
        </p:txBody>
      </p:sp>
    </p:spTree>
    <p:extLst>
      <p:ext uri="{BB962C8B-B14F-4D97-AF65-F5344CB8AC3E}">
        <p14:creationId xmlns:p14="http://schemas.microsoft.com/office/powerpoint/2010/main" val="200818837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File Integrity</a:t>
            </a:r>
          </a:p>
        </p:txBody>
      </p:sp>
    </p:spTree>
    <p:extLst>
      <p:ext uri="{BB962C8B-B14F-4D97-AF65-F5344CB8AC3E}">
        <p14:creationId xmlns:p14="http://schemas.microsoft.com/office/powerpoint/2010/main" val="103120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0" y="1639774"/>
            <a:ext cx="6382083" cy="1629292"/>
          </a:xfrm>
        </p:spPr>
        <p:txBody>
          <a:bodyPr/>
          <a:lstStyle/>
          <a:p>
            <a:r>
              <a:rPr lang="en-US" dirty="0"/>
              <a:t>Security Center + Azure Defender + Azure Sentinel</a:t>
            </a:r>
          </a:p>
        </p:txBody>
      </p:sp>
    </p:spTree>
    <p:custDataLst>
      <p:tags r:id="rId1"/>
    </p:custDataLst>
    <p:extLst>
      <p:ext uri="{BB962C8B-B14F-4D97-AF65-F5344CB8AC3E}">
        <p14:creationId xmlns:p14="http://schemas.microsoft.com/office/powerpoint/2010/main" val="66936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File Integrity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File integrity monitoring (FIM), also known as change monitoring, examines operating system files, Windows registries, application software, Linux system files, and more, for changes that might indicate an attack.</a:t>
            </a:r>
          </a:p>
          <a:p>
            <a:pPr>
              <a:lnSpc>
                <a:spcPct val="100000"/>
              </a:lnSpc>
              <a:spcAft>
                <a:spcPts val="1000"/>
              </a:spcAft>
            </a:pPr>
            <a:r>
              <a:rPr lang="en-US" sz="1800" dirty="0"/>
              <a:t>Security Center recommends entities to monitor with FIM, and you can also define your own FIM policies or entities to monitor. </a:t>
            </a:r>
          </a:p>
          <a:p>
            <a:pPr>
              <a:lnSpc>
                <a:spcPct val="100000"/>
              </a:lnSpc>
              <a:spcAft>
                <a:spcPts val="1000"/>
              </a:spcAft>
            </a:pPr>
            <a:endParaRPr lang="en-US" sz="1800" dirty="0"/>
          </a:p>
          <a:p>
            <a:pPr>
              <a:lnSpc>
                <a:spcPct val="100000"/>
              </a:lnSpc>
              <a:spcAft>
                <a:spcPts val="1000"/>
              </a:spcAft>
            </a:pPr>
            <a:r>
              <a:rPr lang="en-US" sz="1800" dirty="0"/>
              <a:t>FIM alerts you for suspicious activity such as:</a:t>
            </a:r>
          </a:p>
          <a:p>
            <a:pPr>
              <a:lnSpc>
                <a:spcPct val="100000"/>
              </a:lnSpc>
              <a:spcAft>
                <a:spcPts val="1000"/>
              </a:spcAft>
            </a:pPr>
            <a:r>
              <a:rPr lang="en-US" sz="1800" dirty="0"/>
              <a:t>    File and registry key creation or removal</a:t>
            </a:r>
          </a:p>
          <a:p>
            <a:pPr>
              <a:lnSpc>
                <a:spcPct val="100000"/>
              </a:lnSpc>
              <a:spcAft>
                <a:spcPts val="1000"/>
              </a:spcAft>
            </a:pPr>
            <a:r>
              <a:rPr lang="en-US" sz="1800" dirty="0"/>
              <a:t>    File modifications (changes in file size, access control lists, and hash of the content)</a:t>
            </a:r>
          </a:p>
          <a:p>
            <a:pPr>
              <a:lnSpc>
                <a:spcPct val="100000"/>
              </a:lnSpc>
              <a:spcAft>
                <a:spcPts val="1000"/>
              </a:spcAft>
            </a:pPr>
            <a:r>
              <a:rPr lang="en-US" sz="1800" dirty="0"/>
              <a:t>    Registry modifications (changes in size, access control lists, type, and the content)</a:t>
            </a:r>
          </a:p>
          <a:p>
            <a:pPr>
              <a:lnSpc>
                <a:spcPct val="100000"/>
              </a:lnSpc>
              <a:spcAft>
                <a:spcPts val="1000"/>
              </a:spcAft>
            </a:pPr>
            <a:endParaRPr lang="en-US" sz="1800" dirty="0"/>
          </a:p>
          <a:p>
            <a:pPr>
              <a:lnSpc>
                <a:spcPct val="100000"/>
              </a:lnSpc>
              <a:spcAft>
                <a:spcPts val="1000"/>
              </a:spcAft>
            </a:pPr>
            <a:r>
              <a:rPr lang="en-US" sz="1800" dirty="0"/>
              <a:t>FIM is only available from Security Center's pages in the Azure portal. There is currently no REST API for working with FIM.</a:t>
            </a:r>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79781534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Use the </a:t>
            </a:r>
            <a:r>
              <a:rPr lang="en-US" sz="1800" b="1" dirty="0" err="1"/>
              <a:t>ConfigurationChange</a:t>
            </a:r>
            <a:r>
              <a:rPr lang="en-US" sz="1800" dirty="0"/>
              <a:t> table </a:t>
            </a:r>
            <a:br>
              <a:rPr lang="en-US" sz="1800" dirty="0"/>
            </a:br>
            <a:r>
              <a:rPr lang="en-US" sz="1800" dirty="0"/>
              <a:t>to query for FIM logs.</a:t>
            </a:r>
            <a:endParaRPr lang="en-US" sz="1800" b="1" dirty="0"/>
          </a:p>
        </p:txBody>
      </p:sp>
      <p:pic>
        <p:nvPicPr>
          <p:cNvPr id="4" name="Picture 3">
            <a:extLst>
              <a:ext uri="{FF2B5EF4-FFF2-40B4-BE49-F238E27FC236}">
                <a16:creationId xmlns:a16="http://schemas.microsoft.com/office/drawing/2014/main" id="{71CF9061-043E-4304-9CAE-50455CD28623}"/>
              </a:ext>
            </a:extLst>
          </p:cNvPr>
          <p:cNvPicPr>
            <a:picLocks noChangeAspect="1"/>
          </p:cNvPicPr>
          <p:nvPr/>
        </p:nvPicPr>
        <p:blipFill>
          <a:blip r:embed="rId3"/>
          <a:stretch>
            <a:fillRect/>
          </a:stretch>
        </p:blipFill>
        <p:spPr>
          <a:xfrm>
            <a:off x="4163354" y="717706"/>
            <a:ext cx="7446034" cy="5065329"/>
          </a:xfrm>
          <a:prstGeom prst="rect">
            <a:avLst/>
          </a:prstGeom>
        </p:spPr>
      </p:pic>
    </p:spTree>
    <p:extLst>
      <p:ext uri="{BB962C8B-B14F-4D97-AF65-F5344CB8AC3E}">
        <p14:creationId xmlns:p14="http://schemas.microsoft.com/office/powerpoint/2010/main" val="384756674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 – Common Queries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err="1"/>
              <a:t>ConfigurationChange</a:t>
            </a:r>
            <a:endParaRPr lang="en-US" sz="1800" dirty="0"/>
          </a:p>
          <a:p>
            <a:pPr>
              <a:lnSpc>
                <a:spcPct val="100000"/>
              </a:lnSpc>
              <a:spcAft>
                <a:spcPts val="1000"/>
              </a:spcAft>
            </a:pPr>
            <a:r>
              <a:rPr lang="en-US" sz="1800" dirty="0"/>
              <a:t>| where </a:t>
            </a:r>
            <a:r>
              <a:rPr lang="en-US" sz="1800" dirty="0" err="1"/>
              <a:t>TimeGenerated</a:t>
            </a:r>
            <a:r>
              <a:rPr lang="en-US" sz="1800" dirty="0"/>
              <a:t> &gt; ago(14d)</a:t>
            </a:r>
          </a:p>
          <a:p>
            <a:pPr>
              <a:lnSpc>
                <a:spcPct val="100000"/>
              </a:lnSpc>
              <a:spcAft>
                <a:spcPts val="1000"/>
              </a:spcAft>
            </a:pPr>
            <a:r>
              <a:rPr lang="en-US" sz="1800" dirty="0"/>
              <a:t>| where </a:t>
            </a:r>
            <a:r>
              <a:rPr lang="en-US" sz="1800" dirty="0" err="1"/>
              <a:t>ConfigChangeType</a:t>
            </a:r>
            <a:r>
              <a:rPr lang="en-US" sz="1800" dirty="0"/>
              <a:t> in ('Registry')</a:t>
            </a:r>
          </a:p>
          <a:p>
            <a:pPr>
              <a:lnSpc>
                <a:spcPct val="100000"/>
              </a:lnSpc>
              <a:spcAft>
                <a:spcPts val="1000"/>
              </a:spcAft>
            </a:pPr>
            <a:r>
              <a:rPr lang="en-US" sz="1800" dirty="0"/>
              <a:t>| order by Computer, </a:t>
            </a:r>
            <a:r>
              <a:rPr lang="en-US" sz="1800" dirty="0" err="1"/>
              <a:t>RegistryKey</a:t>
            </a:r>
            <a:endParaRPr lang="en-US" sz="1800" dirty="0"/>
          </a:p>
          <a:p>
            <a:pPr>
              <a:lnSpc>
                <a:spcPct val="100000"/>
              </a:lnSpc>
              <a:spcAft>
                <a:spcPts val="1000"/>
              </a:spcAft>
            </a:pPr>
            <a:endParaRPr lang="en-US" sz="1800" b="1" dirty="0"/>
          </a:p>
          <a:p>
            <a:pPr>
              <a:lnSpc>
                <a:spcPct val="100000"/>
              </a:lnSpc>
              <a:spcAft>
                <a:spcPts val="1000"/>
              </a:spcAft>
            </a:pPr>
            <a:r>
              <a:rPr lang="en-US" sz="1800" dirty="0" err="1"/>
              <a:t>ConfigurationChange</a:t>
            </a:r>
            <a:endParaRPr lang="en-US" sz="1800" dirty="0"/>
          </a:p>
          <a:p>
            <a:pPr>
              <a:lnSpc>
                <a:spcPct val="100000"/>
              </a:lnSpc>
              <a:spcAft>
                <a:spcPts val="1000"/>
              </a:spcAft>
            </a:pPr>
            <a:r>
              <a:rPr lang="en-US" sz="1800" dirty="0"/>
              <a:t>| where </a:t>
            </a:r>
            <a:r>
              <a:rPr lang="en-US" sz="1800" dirty="0" err="1"/>
              <a:t>TimeGenerated</a:t>
            </a:r>
            <a:r>
              <a:rPr lang="en-US" sz="1800" dirty="0"/>
              <a:t> &gt; ago(14d)</a:t>
            </a:r>
          </a:p>
          <a:p>
            <a:pPr>
              <a:lnSpc>
                <a:spcPct val="100000"/>
              </a:lnSpc>
              <a:spcAft>
                <a:spcPts val="1000"/>
              </a:spcAft>
            </a:pPr>
            <a:r>
              <a:rPr lang="en-US" sz="1800" dirty="0"/>
              <a:t>| where </a:t>
            </a:r>
            <a:r>
              <a:rPr lang="en-US" sz="1800" dirty="0" err="1"/>
              <a:t>ConfigChangeType</a:t>
            </a:r>
            <a:r>
              <a:rPr lang="en-US" sz="1800" dirty="0"/>
              <a:t> in ('Registry', 'Files')</a:t>
            </a:r>
          </a:p>
          <a:p>
            <a:pPr>
              <a:lnSpc>
                <a:spcPct val="100000"/>
              </a:lnSpc>
              <a:spcAft>
                <a:spcPts val="1000"/>
              </a:spcAft>
            </a:pPr>
            <a:r>
              <a:rPr lang="en-US" sz="1800" dirty="0"/>
              <a:t>| summarize count() by Computer, </a:t>
            </a:r>
            <a:r>
              <a:rPr lang="en-US" sz="1800" dirty="0" err="1"/>
              <a:t>ConfigChangeType</a:t>
            </a:r>
            <a:endParaRPr lang="en-US" sz="1800" dirty="0"/>
          </a:p>
        </p:txBody>
      </p:sp>
    </p:spTree>
    <p:extLst>
      <p:ext uri="{BB962C8B-B14F-4D97-AF65-F5344CB8AC3E}">
        <p14:creationId xmlns:p14="http://schemas.microsoft.com/office/powerpoint/2010/main" val="167728550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Container Image Scanning</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Protection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Kubernetes clusters - Continuous assessment of your clusters to provide visibility into misconfigurations and guidelines to help you mitigate identified threats.</a:t>
            </a:r>
          </a:p>
          <a:p>
            <a:pPr>
              <a:lnSpc>
                <a:spcPct val="100000"/>
              </a:lnSpc>
              <a:spcAft>
                <a:spcPts val="1000"/>
              </a:spcAft>
            </a:pPr>
            <a:endParaRPr lang="en-US" sz="1800" dirty="0"/>
          </a:p>
          <a:p>
            <a:pPr>
              <a:lnSpc>
                <a:spcPct val="100000"/>
              </a:lnSpc>
              <a:spcAft>
                <a:spcPts val="1000"/>
              </a:spcAft>
            </a:pPr>
            <a:r>
              <a:rPr lang="en-US" sz="1800" dirty="0"/>
              <a:t>Container hosts - Continuous assessment of your Docker environments to provide visibility into misconfigurations and guidelines to help you mitigate threats</a:t>
            </a:r>
          </a:p>
          <a:p>
            <a:pPr>
              <a:lnSpc>
                <a:spcPct val="100000"/>
              </a:lnSpc>
              <a:spcAft>
                <a:spcPts val="1000"/>
              </a:spcAft>
            </a:pPr>
            <a:endParaRPr lang="en-US" sz="1800" dirty="0"/>
          </a:p>
          <a:p>
            <a:pPr>
              <a:lnSpc>
                <a:spcPct val="100000"/>
              </a:lnSpc>
              <a:spcAft>
                <a:spcPts val="1000"/>
              </a:spcAft>
            </a:pPr>
            <a:r>
              <a:rPr lang="en-US" sz="1800" dirty="0"/>
              <a:t>Azure Container Registry (ACR) - Vulnerability assessment and management tools for the images in your Azure Resource Manager-based ACR registries</a:t>
            </a:r>
          </a:p>
          <a:p>
            <a:endParaRPr lang="en-US" sz="1800" b="1" dirty="0"/>
          </a:p>
        </p:txBody>
      </p:sp>
      <p:pic>
        <p:nvPicPr>
          <p:cNvPr id="4" name="Picture 3">
            <a:extLst>
              <a:ext uri="{FF2B5EF4-FFF2-40B4-BE49-F238E27FC236}">
                <a16:creationId xmlns:a16="http://schemas.microsoft.com/office/drawing/2014/main" id="{B1E88DAB-8287-4366-8F55-647C25C79F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0041" y="292100"/>
            <a:ext cx="793364" cy="742724"/>
          </a:xfrm>
          <a:prstGeom prst="rect">
            <a:avLst/>
          </a:prstGeom>
        </p:spPr>
      </p:pic>
      <p:pic>
        <p:nvPicPr>
          <p:cNvPr id="6" name="Picture 5">
            <a:extLst>
              <a:ext uri="{FF2B5EF4-FFF2-40B4-BE49-F238E27FC236}">
                <a16:creationId xmlns:a16="http://schemas.microsoft.com/office/drawing/2014/main" id="{58CB31A1-76B0-4274-BE1A-E03C324E14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0773" y="292100"/>
            <a:ext cx="793364" cy="742724"/>
          </a:xfrm>
          <a:prstGeom prst="rect">
            <a:avLst/>
          </a:prstGeom>
        </p:spPr>
      </p:pic>
      <p:pic>
        <p:nvPicPr>
          <p:cNvPr id="9218" name="Picture 2" descr="5 reasons you should be doing container native development">
            <a:extLst>
              <a:ext uri="{FF2B5EF4-FFF2-40B4-BE49-F238E27FC236}">
                <a16:creationId xmlns:a16="http://schemas.microsoft.com/office/drawing/2014/main" id="{4F714DFA-5E51-4243-B304-F421A5A3DD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0674" y="4193490"/>
            <a:ext cx="7622006" cy="2286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92335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Kubernetes Service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Defends your Kubernetes clusters whether they're hosted in Azure Kubernetes Service (AKS), on-premises, or on other cloud providers. clusters. </a:t>
            </a:r>
          </a:p>
          <a:p>
            <a:pPr>
              <a:lnSpc>
                <a:spcPct val="100000"/>
              </a:lnSpc>
              <a:spcAft>
                <a:spcPts val="1000"/>
              </a:spcAft>
            </a:pPr>
            <a:r>
              <a:rPr lang="en-US" sz="1800" dirty="0"/>
              <a:t>Azure Security Center and AKS form a cloud-native Kubernetes security offering with environment hardening, workload protection, and run-time protection</a:t>
            </a:r>
          </a:p>
          <a:p>
            <a:pPr>
              <a:lnSpc>
                <a:spcPct val="100000"/>
              </a:lnSpc>
              <a:spcAft>
                <a:spcPts val="1000"/>
              </a:spcAft>
            </a:pPr>
            <a:r>
              <a:rPr lang="en-US" sz="1800" dirty="0"/>
              <a:t>Provides cluster-level threat protection by monitoring your clusters' logs.</a:t>
            </a:r>
          </a:p>
          <a:p>
            <a:endParaRPr lang="en-US" sz="1800" b="1" dirty="0"/>
          </a:p>
        </p:txBody>
      </p:sp>
    </p:spTree>
    <p:extLst>
      <p:ext uri="{BB962C8B-B14F-4D97-AF65-F5344CB8AC3E}">
        <p14:creationId xmlns:p14="http://schemas.microsoft.com/office/powerpoint/2010/main" val="404155095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Kubernetes Service</a:t>
            </a:r>
          </a:p>
        </p:txBody>
      </p:sp>
      <p:pic>
        <p:nvPicPr>
          <p:cNvPr id="5" name="Picture 4" descr="Diagram&#10;&#10;Description automatically generated">
            <a:extLst>
              <a:ext uri="{FF2B5EF4-FFF2-40B4-BE49-F238E27FC236}">
                <a16:creationId xmlns:a16="http://schemas.microsoft.com/office/drawing/2014/main" id="{D93E6FB7-46A0-4046-A53C-38FB82042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174" y="1066205"/>
            <a:ext cx="7856010" cy="5323057"/>
          </a:xfrm>
          <a:prstGeom prst="rect">
            <a:avLst/>
          </a:prstGeom>
        </p:spPr>
      </p:pic>
    </p:spTree>
    <p:extLst>
      <p:ext uri="{BB962C8B-B14F-4D97-AF65-F5344CB8AC3E}">
        <p14:creationId xmlns:p14="http://schemas.microsoft.com/office/powerpoint/2010/main" val="318056574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enabled AKS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Azure Defender for Kubernetes clusters extension can defend your on-premises clusters with the same threat detection capabilities offered for Azure Kubernetes Service clusters.</a:t>
            </a:r>
          </a:p>
          <a:p>
            <a:endParaRPr lang="en-US" sz="1800" b="1" dirty="0"/>
          </a:p>
        </p:txBody>
      </p:sp>
      <p:pic>
        <p:nvPicPr>
          <p:cNvPr id="4" name="Picture 3" descr="Diagram&#10;&#10;Description automatically generated">
            <a:extLst>
              <a:ext uri="{FF2B5EF4-FFF2-40B4-BE49-F238E27FC236}">
                <a16:creationId xmlns:a16="http://schemas.microsoft.com/office/drawing/2014/main" id="{58B2A1D4-055B-49BB-8D15-CED1FD58D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5643" y="2424363"/>
            <a:ext cx="5584766" cy="3457575"/>
          </a:xfrm>
          <a:prstGeom prst="rect">
            <a:avLst/>
          </a:prstGeom>
        </p:spPr>
      </p:pic>
    </p:spTree>
    <p:extLst>
      <p:ext uri="{BB962C8B-B14F-4D97-AF65-F5344CB8AC3E}">
        <p14:creationId xmlns:p14="http://schemas.microsoft.com/office/powerpoint/2010/main" val="265245589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Image Scanning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Security Center scans any images pulled within the last 30 days, pushed to your registry, or imported. </a:t>
            </a:r>
          </a:p>
          <a:p>
            <a:pPr>
              <a:lnSpc>
                <a:spcPct val="100000"/>
              </a:lnSpc>
              <a:spcAft>
                <a:spcPts val="1000"/>
              </a:spcAft>
            </a:pPr>
            <a:r>
              <a:rPr lang="en-US" sz="1800" dirty="0"/>
              <a:t>The integrated scanner is provided by the industry-leading vulnerability scanning vendor, Qualys.</a:t>
            </a:r>
          </a:p>
          <a:p>
            <a:pPr>
              <a:lnSpc>
                <a:spcPct val="100000"/>
              </a:lnSpc>
              <a:spcAft>
                <a:spcPts val="1000"/>
              </a:spcAft>
            </a:pPr>
            <a:r>
              <a:rPr lang="en-US" sz="1800" dirty="0"/>
              <a:t>Findings include related information such as remediation steps, relevant CVEs, CVSS scores, and more. </a:t>
            </a:r>
          </a:p>
          <a:p>
            <a:pPr>
              <a:lnSpc>
                <a:spcPct val="100000"/>
              </a:lnSpc>
              <a:spcAft>
                <a:spcPts val="1000"/>
              </a:spcAft>
            </a:pPr>
            <a:r>
              <a:rPr lang="en-US" sz="1800" dirty="0"/>
              <a:t>You can view the identified vulnerabilities for one or more subscriptions, or for a specific registry.</a:t>
            </a:r>
          </a:p>
          <a:p>
            <a:pPr>
              <a:lnSpc>
                <a:spcPct val="100000"/>
              </a:lnSpc>
              <a:spcAft>
                <a:spcPts val="1000"/>
              </a:spcAft>
            </a:pPr>
            <a:r>
              <a:rPr lang="en-US" sz="1800" dirty="0"/>
              <a:t>Use the ACR tools to bring images to your registry from Docker Hub or Microsoft Container Registry. When the import completes, the imported images are scanned by Azure Defender.</a:t>
            </a:r>
          </a:p>
          <a:p>
            <a:endParaRPr lang="en-US" sz="1800" b="1" dirty="0"/>
          </a:p>
        </p:txBody>
      </p:sp>
    </p:spTree>
    <p:extLst>
      <p:ext uri="{BB962C8B-B14F-4D97-AF65-F5344CB8AC3E}">
        <p14:creationId xmlns:p14="http://schemas.microsoft.com/office/powerpoint/2010/main" val="26530213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Scanning (Docker)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Security Center identifies unmanaged containers hosted on IaaS Linux VMs, or other Linux machines running Docker containers.</a:t>
            </a:r>
          </a:p>
          <a:p>
            <a:pPr>
              <a:lnSpc>
                <a:spcPct val="100000"/>
              </a:lnSpc>
              <a:spcAft>
                <a:spcPts val="1000"/>
              </a:spcAft>
            </a:pPr>
            <a:r>
              <a:rPr lang="en-US" sz="1800" dirty="0"/>
              <a:t>When you're exploring the security issues of a VM, Security Center provides additional information about the containers on the machine. Such information includes the Docker version and the number of images running on the host.</a:t>
            </a:r>
          </a:p>
          <a:p>
            <a:pPr>
              <a:lnSpc>
                <a:spcPct val="100000"/>
              </a:lnSpc>
              <a:spcAft>
                <a:spcPts val="1000"/>
              </a:spcAft>
            </a:pPr>
            <a:r>
              <a:rPr lang="en-US" sz="1800" dirty="0"/>
              <a:t>Security Center includes the entire ruleset of the CIS Docker Benchmark and alerts you if your containers don't satisfy any of the controls. When it finds misconfigurations, Security Center generates security recommendations. </a:t>
            </a:r>
          </a:p>
          <a:p>
            <a:pPr>
              <a:lnSpc>
                <a:spcPct val="100000"/>
              </a:lnSpc>
              <a:spcAft>
                <a:spcPts val="1000"/>
              </a:spcAft>
            </a:pPr>
            <a:r>
              <a:rPr lang="en-US" sz="1800" dirty="0"/>
              <a:t>The CIS benchmark checks don't run on AKS-managed instances or Databricks-managed VMs.</a:t>
            </a:r>
          </a:p>
          <a:p>
            <a:endParaRPr lang="en-US" sz="1800" b="1" dirty="0"/>
          </a:p>
        </p:txBody>
      </p:sp>
    </p:spTree>
    <p:extLst>
      <p:ext uri="{BB962C8B-B14F-4D97-AF65-F5344CB8AC3E}">
        <p14:creationId xmlns:p14="http://schemas.microsoft.com/office/powerpoint/2010/main" val="169695822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Why are we here?</a:t>
            </a:r>
          </a:p>
        </p:txBody>
      </p:sp>
      <p:pic>
        <p:nvPicPr>
          <p:cNvPr id="4" name="Picture 3">
            <a:extLst>
              <a:ext uri="{FF2B5EF4-FFF2-40B4-BE49-F238E27FC236}">
                <a16:creationId xmlns:a16="http://schemas.microsoft.com/office/drawing/2014/main" id="{E29A6BDA-7704-4626-868B-D00074AB3279}"/>
              </a:ext>
            </a:extLst>
          </p:cNvPr>
          <p:cNvPicPr>
            <a:picLocks noChangeAspect="1"/>
          </p:cNvPicPr>
          <p:nvPr/>
        </p:nvPicPr>
        <p:blipFill>
          <a:blip r:embed="rId3"/>
          <a:stretch>
            <a:fillRect/>
          </a:stretch>
        </p:blipFill>
        <p:spPr>
          <a:xfrm>
            <a:off x="872039" y="2189748"/>
            <a:ext cx="10086975" cy="3429000"/>
          </a:xfrm>
          <a:prstGeom prst="rect">
            <a:avLst/>
          </a:prstGeom>
        </p:spPr>
      </p:pic>
      <p:sp>
        <p:nvSpPr>
          <p:cNvPr id="7" name="Text Placeholder 3">
            <a:extLst>
              <a:ext uri="{FF2B5EF4-FFF2-40B4-BE49-F238E27FC236}">
                <a16:creationId xmlns:a16="http://schemas.microsoft.com/office/drawing/2014/main" id="{AEFCF4E9-2A4F-4FD8-A2FD-E0C2DFE5A664}"/>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Of all the major costs and risks associated with managing a security incident, the potential hit to brand and reputation and loss of customer trust could be the most damaging.</a:t>
            </a:r>
            <a:endParaRPr lang="en-US" sz="1800" b="1" dirty="0"/>
          </a:p>
        </p:txBody>
      </p:sp>
    </p:spTree>
    <p:extLst>
      <p:ext uri="{BB962C8B-B14F-4D97-AF65-F5344CB8AC3E}">
        <p14:creationId xmlns:p14="http://schemas.microsoft.com/office/powerpoint/2010/main" val="19904145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Adaptive Application Control</a:t>
            </a:r>
          </a:p>
        </p:txBody>
      </p:sp>
    </p:spTree>
    <p:extLst>
      <p:ext uri="{BB962C8B-B14F-4D97-AF65-F5344CB8AC3E}">
        <p14:creationId xmlns:p14="http://schemas.microsoft.com/office/powerpoint/2010/main" val="229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Application Control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Intelligent and automated solution for defining allow lists of known-safe applications for your machines.</a:t>
            </a:r>
          </a:p>
          <a:p>
            <a:pPr>
              <a:lnSpc>
                <a:spcPct val="100000"/>
              </a:lnSpc>
              <a:spcAft>
                <a:spcPts val="1000"/>
              </a:spcAft>
            </a:pPr>
            <a:r>
              <a:rPr lang="en-US" sz="1800" dirty="0"/>
              <a:t>Uses machine learning to analyze the applications running on your machines and create a list of the known-safe software.</a:t>
            </a:r>
          </a:p>
          <a:p>
            <a:r>
              <a:rPr lang="en-US" sz="1800" dirty="0"/>
              <a:t>By defining lists of known-safe applications, and generating alerts when anything else is executed, you can achieve multiple hardening goals:</a:t>
            </a:r>
          </a:p>
          <a:p>
            <a:r>
              <a:rPr lang="en-US" sz="1800" dirty="0"/>
              <a:t>    Identify potential malware, even any that might be missed by antimalware solutions</a:t>
            </a:r>
          </a:p>
          <a:p>
            <a:r>
              <a:rPr lang="en-US" sz="1800" dirty="0"/>
              <a:t>    Improve compliance with local security policies that dictate the use of only licensed software</a:t>
            </a:r>
          </a:p>
          <a:p>
            <a:r>
              <a:rPr lang="en-US" sz="1800" dirty="0"/>
              <a:t>    Avoid running old or unsupported applications</a:t>
            </a:r>
          </a:p>
          <a:p>
            <a:r>
              <a:rPr lang="en-US" sz="1800" dirty="0"/>
              <a:t>    Prevent specific software that's banned by your organization</a:t>
            </a:r>
          </a:p>
          <a:p>
            <a:r>
              <a:rPr lang="en-US" sz="1800" dirty="0"/>
              <a:t>    Increase oversight of apps that access sensitive data</a:t>
            </a:r>
          </a:p>
          <a:p>
            <a:endParaRPr lang="en-US" sz="1800" b="1" dirty="0"/>
          </a:p>
        </p:txBody>
      </p:sp>
    </p:spTree>
    <p:extLst>
      <p:ext uri="{BB962C8B-B14F-4D97-AF65-F5344CB8AC3E}">
        <p14:creationId xmlns:p14="http://schemas.microsoft.com/office/powerpoint/2010/main" val="82063020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endParaRPr lang="en-US" sz="1800" b="1" dirty="0"/>
          </a:p>
        </p:txBody>
      </p:sp>
    </p:spTree>
    <p:extLst>
      <p:ext uri="{BB962C8B-B14F-4D97-AF65-F5344CB8AC3E}">
        <p14:creationId xmlns:p14="http://schemas.microsoft.com/office/powerpoint/2010/main" val="304952794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 – Common Queries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p:txBody>
      </p:sp>
    </p:spTree>
    <p:extLst>
      <p:ext uri="{BB962C8B-B14F-4D97-AF65-F5344CB8AC3E}">
        <p14:creationId xmlns:p14="http://schemas.microsoft.com/office/powerpoint/2010/main" val="312299302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Adaptive Network Hardening</a:t>
            </a:r>
          </a:p>
        </p:txBody>
      </p:sp>
    </p:spTree>
    <p:extLst>
      <p:ext uri="{BB962C8B-B14F-4D97-AF65-F5344CB8AC3E}">
        <p14:creationId xmlns:p14="http://schemas.microsoft.com/office/powerpoint/2010/main" val="336311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Network Hardening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Adaptive network hardening is an agentless feature of Azure Security Center - nothing needs to be installed on your machines to benefit from this network hardening tool.</a:t>
            </a:r>
          </a:p>
          <a:p>
            <a:pPr>
              <a:lnSpc>
                <a:spcPct val="100000"/>
              </a:lnSpc>
              <a:spcAft>
                <a:spcPts val="1000"/>
              </a:spcAft>
            </a:pPr>
            <a:r>
              <a:rPr lang="en-US" sz="1800" dirty="0"/>
              <a:t>Provides recommendations to further harden NSG rules. </a:t>
            </a:r>
          </a:p>
          <a:p>
            <a:pPr>
              <a:lnSpc>
                <a:spcPct val="100000"/>
              </a:lnSpc>
              <a:spcAft>
                <a:spcPts val="1000"/>
              </a:spcAft>
            </a:pPr>
            <a:r>
              <a:rPr lang="en-US" sz="1800" dirty="0"/>
              <a:t>It uses a machine learning algorithm that factors in actual traffic, known trusted configuration, threat intelligence, and other indicators of compromise, and then provides recommendations to allow traffic only from specific IP/port tuples.</a:t>
            </a:r>
          </a:p>
          <a:p>
            <a:pPr>
              <a:lnSpc>
                <a:spcPct val="100000"/>
              </a:lnSpc>
              <a:spcAft>
                <a:spcPts val="1000"/>
              </a:spcAft>
            </a:pPr>
            <a:endParaRPr lang="en-US" sz="1800" dirty="0"/>
          </a:p>
          <a:p>
            <a:pPr>
              <a:lnSpc>
                <a:spcPct val="100000"/>
              </a:lnSpc>
              <a:spcAft>
                <a:spcPts val="1000"/>
              </a:spcAft>
            </a:pPr>
            <a:r>
              <a:rPr lang="en-US" sz="1800" dirty="0"/>
              <a:t>Adaptive network hardening recommendations are only supported on specific ports.</a:t>
            </a:r>
          </a:p>
          <a:p>
            <a:endParaRPr lang="en-US" sz="1800" b="1" dirty="0"/>
          </a:p>
        </p:txBody>
      </p:sp>
    </p:spTree>
    <p:extLst>
      <p:ext uri="{BB962C8B-B14F-4D97-AF65-F5344CB8AC3E}">
        <p14:creationId xmlns:p14="http://schemas.microsoft.com/office/powerpoint/2010/main" val="225686790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Just In Time VM Access</a:t>
            </a:r>
          </a:p>
        </p:txBody>
      </p:sp>
    </p:spTree>
    <p:extLst>
      <p:ext uri="{BB962C8B-B14F-4D97-AF65-F5344CB8AC3E}">
        <p14:creationId xmlns:p14="http://schemas.microsoft.com/office/powerpoint/2010/main" val="255702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JIT VM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Lock down inbound traffic to your Azure Virtual Machines with Azure Security Center's just-in-time (JIT) virtual machine (VM) access feature. </a:t>
            </a:r>
          </a:p>
          <a:p>
            <a:pPr>
              <a:lnSpc>
                <a:spcPct val="100000"/>
              </a:lnSpc>
              <a:spcAft>
                <a:spcPts val="1000"/>
              </a:spcAft>
            </a:pPr>
            <a:r>
              <a:rPr lang="en-US" sz="1800" dirty="0"/>
              <a:t>Select the ports on the VM to which inbound traffic will be blocked. </a:t>
            </a:r>
          </a:p>
          <a:p>
            <a:pPr>
              <a:lnSpc>
                <a:spcPct val="100000"/>
              </a:lnSpc>
              <a:spcAft>
                <a:spcPts val="1000"/>
              </a:spcAft>
            </a:pPr>
            <a:r>
              <a:rPr lang="en-US" sz="1800" dirty="0"/>
              <a:t>Ensures "deny all inbound traffic" rules exist for your selected ports in the network security group (NSG) and Azure Firewall rules.</a:t>
            </a:r>
          </a:p>
          <a:p>
            <a:pPr>
              <a:lnSpc>
                <a:spcPct val="100000"/>
              </a:lnSpc>
              <a:spcAft>
                <a:spcPts val="1000"/>
              </a:spcAft>
            </a:pPr>
            <a:endParaRPr lang="en-US" sz="1800" dirty="0"/>
          </a:p>
          <a:p>
            <a:pPr>
              <a:lnSpc>
                <a:spcPct val="100000"/>
              </a:lnSpc>
              <a:spcAft>
                <a:spcPts val="1000"/>
              </a:spcAft>
            </a:pPr>
            <a:r>
              <a:rPr lang="en-US" sz="1800" dirty="0"/>
              <a:t>When a user requests access to a VM, Security Center checks that the user has Azure role-based access control (Azure RBAC) permissions for that VM. </a:t>
            </a:r>
          </a:p>
          <a:p>
            <a:pPr>
              <a:lnSpc>
                <a:spcPct val="100000"/>
              </a:lnSpc>
              <a:spcAft>
                <a:spcPts val="1000"/>
              </a:spcAft>
            </a:pPr>
            <a:r>
              <a:rPr lang="en-US" sz="1800" dirty="0"/>
              <a:t>If the request is approved, Security Center configures the NSGs and Azure Firewall to allow inbound traffic to the selected ports from the relevant IP address (or range), for the amount of time that was specified</a:t>
            </a:r>
          </a:p>
          <a:p>
            <a:pPr>
              <a:lnSpc>
                <a:spcPct val="100000"/>
              </a:lnSpc>
              <a:spcAft>
                <a:spcPts val="1000"/>
              </a:spcAft>
            </a:pPr>
            <a:r>
              <a:rPr lang="en-US" sz="1800" dirty="0"/>
              <a:t>After the time has expired, Security Center restores the NSGs to their previous states. Connections that are already established are not interrupted.</a:t>
            </a:r>
          </a:p>
          <a:p>
            <a:endParaRPr lang="en-US" sz="1800" b="1" dirty="0"/>
          </a:p>
        </p:txBody>
      </p:sp>
    </p:spTree>
    <p:extLst>
      <p:ext uri="{BB962C8B-B14F-4D97-AF65-F5344CB8AC3E}">
        <p14:creationId xmlns:p14="http://schemas.microsoft.com/office/powerpoint/2010/main" val="49496323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Use the </a:t>
            </a:r>
            <a:r>
              <a:rPr lang="en-US" sz="1800" b="1" dirty="0" err="1"/>
              <a:t>AzureActivity</a:t>
            </a:r>
            <a:r>
              <a:rPr lang="en-US" sz="1800" dirty="0"/>
              <a:t> table </a:t>
            </a:r>
            <a:br>
              <a:rPr lang="en-US" sz="1800" dirty="0"/>
            </a:br>
            <a:r>
              <a:rPr lang="en-US" sz="1800" dirty="0"/>
              <a:t>to query for JIT access logs.</a:t>
            </a:r>
            <a:endParaRPr lang="en-US" sz="1800" b="1" dirty="0"/>
          </a:p>
        </p:txBody>
      </p:sp>
      <p:pic>
        <p:nvPicPr>
          <p:cNvPr id="3074" name="Picture 2">
            <a:extLst>
              <a:ext uri="{FF2B5EF4-FFF2-40B4-BE49-F238E27FC236}">
                <a16:creationId xmlns:a16="http://schemas.microsoft.com/office/drawing/2014/main" id="{649B3956-93B2-4D95-86EB-A61A5102B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423" y="2313214"/>
            <a:ext cx="9305925"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83469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 – Common Queries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err="1"/>
              <a:t>AzureActivity</a:t>
            </a:r>
            <a:endParaRPr lang="en-US" sz="1800" dirty="0"/>
          </a:p>
          <a:p>
            <a:pPr>
              <a:lnSpc>
                <a:spcPct val="100000"/>
              </a:lnSpc>
              <a:spcAft>
                <a:spcPts val="1000"/>
              </a:spcAft>
            </a:pPr>
            <a:r>
              <a:rPr lang="en-US" sz="1800" dirty="0"/>
              <a:t>  | where </a:t>
            </a:r>
            <a:r>
              <a:rPr lang="en-US" sz="1800" dirty="0" err="1"/>
              <a:t>ResourceProviderValue</a:t>
            </a:r>
            <a:r>
              <a:rPr lang="en-US" sz="1800" dirty="0"/>
              <a:t> =~ "</a:t>
            </a:r>
            <a:r>
              <a:rPr lang="en-US" sz="1800" dirty="0" err="1"/>
              <a:t>Microsoft.Security</a:t>
            </a:r>
            <a:r>
              <a:rPr lang="en-US" sz="1800" dirty="0"/>
              <a:t>" </a:t>
            </a:r>
          </a:p>
          <a:p>
            <a:pPr>
              <a:lnSpc>
                <a:spcPct val="100000"/>
              </a:lnSpc>
              <a:spcAft>
                <a:spcPts val="1000"/>
              </a:spcAft>
            </a:pPr>
            <a:r>
              <a:rPr lang="en-US" sz="1800" dirty="0"/>
              <a:t>  | where </a:t>
            </a:r>
            <a:r>
              <a:rPr lang="en-US" sz="1800" dirty="0" err="1"/>
              <a:t>OperationNameValue</a:t>
            </a:r>
            <a:r>
              <a:rPr lang="en-US" sz="1800" dirty="0"/>
              <a:t> =~ "</a:t>
            </a:r>
            <a:r>
              <a:rPr lang="en-US" sz="1800" dirty="0" err="1"/>
              <a:t>Microsoft.Security</a:t>
            </a:r>
            <a:r>
              <a:rPr lang="en-US" sz="1800" dirty="0"/>
              <a:t>/locations/</a:t>
            </a:r>
            <a:r>
              <a:rPr lang="en-US" sz="1800" dirty="0" err="1"/>
              <a:t>jitNetworkAccessPolicies</a:t>
            </a:r>
            <a:r>
              <a:rPr lang="en-US" sz="1800" dirty="0"/>
              <a:t>/delete" </a:t>
            </a:r>
          </a:p>
          <a:p>
            <a:pPr>
              <a:lnSpc>
                <a:spcPct val="100000"/>
              </a:lnSpc>
              <a:spcAft>
                <a:spcPts val="1000"/>
              </a:spcAft>
            </a:pPr>
            <a:endParaRPr lang="en-US" sz="1800" dirty="0"/>
          </a:p>
          <a:p>
            <a:pPr>
              <a:lnSpc>
                <a:spcPct val="100000"/>
              </a:lnSpc>
              <a:spcAft>
                <a:spcPts val="1000"/>
              </a:spcAft>
            </a:pPr>
            <a:r>
              <a:rPr lang="en-US" sz="1800" dirty="0" err="1"/>
              <a:t>AzureActivity</a:t>
            </a:r>
            <a:endParaRPr lang="en-US" sz="1800" dirty="0"/>
          </a:p>
          <a:p>
            <a:pPr>
              <a:lnSpc>
                <a:spcPct val="100000"/>
              </a:lnSpc>
              <a:spcAft>
                <a:spcPts val="1000"/>
              </a:spcAft>
            </a:pPr>
            <a:r>
              <a:rPr lang="en-US" sz="1800" dirty="0"/>
              <a:t>| where </a:t>
            </a:r>
            <a:r>
              <a:rPr lang="en-US" sz="1800" dirty="0" err="1"/>
              <a:t>TimeGenerated</a:t>
            </a:r>
            <a:r>
              <a:rPr lang="en-US" sz="1800" dirty="0"/>
              <a:t> &gt; ago(30d)</a:t>
            </a:r>
          </a:p>
          <a:p>
            <a:pPr>
              <a:lnSpc>
                <a:spcPct val="100000"/>
              </a:lnSpc>
              <a:spcAft>
                <a:spcPts val="1000"/>
              </a:spcAft>
            </a:pPr>
            <a:r>
              <a:rPr lang="en-US" sz="1800" dirty="0"/>
              <a:t>| where </a:t>
            </a:r>
            <a:r>
              <a:rPr lang="en-US" sz="1800" dirty="0" err="1"/>
              <a:t>OperationNameValue</a:t>
            </a:r>
            <a:r>
              <a:rPr lang="en-US" sz="1800" dirty="0"/>
              <a:t> == “</a:t>
            </a:r>
            <a:r>
              <a:rPr lang="en-US" sz="1800" dirty="0" err="1"/>
              <a:t>Microsoft.Security</a:t>
            </a:r>
            <a:r>
              <a:rPr lang="en-US" sz="1800" dirty="0"/>
              <a:t>/locations/</a:t>
            </a:r>
            <a:r>
              <a:rPr lang="en-US" sz="1800" dirty="0" err="1"/>
              <a:t>jitNetworkAccessPolicies</a:t>
            </a:r>
            <a:r>
              <a:rPr lang="en-US" sz="1800" dirty="0"/>
              <a:t>/initiate/action”</a:t>
            </a:r>
          </a:p>
          <a:p>
            <a:pPr>
              <a:lnSpc>
                <a:spcPct val="100000"/>
              </a:lnSpc>
              <a:spcAft>
                <a:spcPts val="1000"/>
              </a:spcAft>
            </a:pPr>
            <a:r>
              <a:rPr lang="en-US" sz="1800" dirty="0"/>
              <a:t>| extend </a:t>
            </a:r>
            <a:r>
              <a:rPr lang="en-US" sz="1800" dirty="0" err="1"/>
              <a:t>activityStatusValue</a:t>
            </a:r>
            <a:r>
              <a:rPr lang="en-US" sz="1800" dirty="0"/>
              <a:t> = </a:t>
            </a:r>
            <a:r>
              <a:rPr lang="en-US" sz="1800" dirty="0" err="1"/>
              <a:t>toString</a:t>
            </a:r>
            <a:r>
              <a:rPr lang="en-US" sz="1800" dirty="0"/>
              <a:t>(Properties </a:t>
            </a:r>
            <a:r>
              <a:rPr lang="en-US" sz="1800" dirty="0" err="1"/>
              <a:t>d.activityStatusValue</a:t>
            </a:r>
            <a:r>
              <a:rPr lang="en-US" sz="1800" dirty="0"/>
              <a:t>)</a:t>
            </a:r>
          </a:p>
          <a:p>
            <a:pPr>
              <a:lnSpc>
                <a:spcPct val="100000"/>
              </a:lnSpc>
              <a:spcAft>
                <a:spcPts val="1000"/>
              </a:spcAft>
            </a:pPr>
            <a:r>
              <a:rPr lang="en-US" sz="1800" dirty="0"/>
              <a:t>| extend </a:t>
            </a:r>
            <a:r>
              <a:rPr lang="en-US" sz="1800" dirty="0" err="1"/>
              <a:t>eventName</a:t>
            </a:r>
            <a:r>
              <a:rPr lang="en-US" sz="1800" dirty="0"/>
              <a:t> = </a:t>
            </a:r>
            <a:r>
              <a:rPr lang="en-US" sz="1800" dirty="0" err="1"/>
              <a:t>toString</a:t>
            </a:r>
            <a:r>
              <a:rPr lang="en-US" sz="1800" dirty="0"/>
              <a:t>(Properties </a:t>
            </a:r>
            <a:r>
              <a:rPr lang="en-US" sz="1800" dirty="0" err="1"/>
              <a:t>d.eventName</a:t>
            </a:r>
            <a:r>
              <a:rPr lang="en-US" sz="1800" dirty="0"/>
              <a:t>)</a:t>
            </a:r>
          </a:p>
          <a:p>
            <a:pPr>
              <a:lnSpc>
                <a:spcPct val="100000"/>
              </a:lnSpc>
              <a:spcAft>
                <a:spcPts val="1000"/>
              </a:spcAft>
            </a:pPr>
            <a:r>
              <a:rPr lang="en-US" sz="1800" dirty="0"/>
              <a:t>| extend Justification = </a:t>
            </a:r>
            <a:r>
              <a:rPr lang="en-US" sz="1800" dirty="0" err="1"/>
              <a:t>toString</a:t>
            </a:r>
            <a:r>
              <a:rPr lang="en-US" sz="1800" dirty="0"/>
              <a:t>(parse json(</a:t>
            </a:r>
            <a:r>
              <a:rPr lang="en-US" sz="1800" dirty="0" err="1"/>
              <a:t>tostring</a:t>
            </a:r>
            <a:r>
              <a:rPr lang="en-US" sz="1800" dirty="0"/>
              <a:t>(Properties </a:t>
            </a:r>
            <a:r>
              <a:rPr lang="en-US" sz="1800" dirty="0" err="1"/>
              <a:t>d.eventProperties</a:t>
            </a:r>
            <a:r>
              <a:rPr lang="en-US" sz="1800" dirty="0"/>
              <a:t>)).Justification)</a:t>
            </a:r>
          </a:p>
          <a:p>
            <a:pPr>
              <a:lnSpc>
                <a:spcPct val="100000"/>
              </a:lnSpc>
              <a:spcAft>
                <a:spcPts val="1000"/>
              </a:spcAft>
            </a:pPr>
            <a:r>
              <a:rPr lang="en-US" sz="1800" dirty="0"/>
              <a:t>| extend User = </a:t>
            </a:r>
            <a:r>
              <a:rPr lang="en-US" sz="1800" dirty="0" err="1"/>
              <a:t>toString</a:t>
            </a:r>
            <a:r>
              <a:rPr lang="en-US" sz="1800" dirty="0"/>
              <a:t>(parse json(</a:t>
            </a:r>
            <a:r>
              <a:rPr lang="en-US" sz="1800" dirty="0" err="1"/>
              <a:t>tostring</a:t>
            </a:r>
            <a:r>
              <a:rPr lang="en-US" sz="1800" dirty="0"/>
              <a:t>(Properties </a:t>
            </a:r>
            <a:r>
              <a:rPr lang="en-US" sz="1800" dirty="0" err="1"/>
              <a:t>d.eventProperties</a:t>
            </a:r>
            <a:r>
              <a:rPr lang="en-US" sz="1800" dirty="0"/>
              <a:t>)).User)</a:t>
            </a:r>
          </a:p>
          <a:p>
            <a:pPr>
              <a:lnSpc>
                <a:spcPct val="100000"/>
              </a:lnSpc>
              <a:spcAft>
                <a:spcPts val="1000"/>
              </a:spcAft>
            </a:pPr>
            <a:r>
              <a:rPr lang="en-US" sz="1800" dirty="0"/>
              <a:t>| summarize count(</a:t>
            </a:r>
            <a:r>
              <a:rPr lang="en-US" sz="1800" dirty="0" err="1"/>
              <a:t>activityStatusValue</a:t>
            </a:r>
            <a:r>
              <a:rPr lang="en-US" sz="1800" dirty="0"/>
              <a:t>) by </a:t>
            </a:r>
            <a:r>
              <a:rPr lang="en-US" sz="1800" dirty="0" err="1"/>
              <a:t>activityStatusValue</a:t>
            </a:r>
            <a:r>
              <a:rPr lang="en-US" sz="1800" dirty="0"/>
              <a:t>, </a:t>
            </a:r>
            <a:r>
              <a:rPr lang="en-US" sz="1800" dirty="0" err="1"/>
              <a:t>eventName</a:t>
            </a:r>
            <a:r>
              <a:rPr lang="en-US" sz="1800" dirty="0"/>
              <a:t>, Justification, User, </a:t>
            </a:r>
            <a:r>
              <a:rPr lang="en-US" sz="1800" dirty="0" err="1"/>
              <a:t>TimeGenerated</a:t>
            </a:r>
            <a:r>
              <a:rPr lang="en-US" sz="1800" dirty="0"/>
              <a:t>, </a:t>
            </a:r>
            <a:r>
              <a:rPr lang="en-US" sz="1800" dirty="0" err="1"/>
              <a:t>ResourceId</a:t>
            </a:r>
            <a:endParaRPr lang="en-US" sz="1800" dirty="0"/>
          </a:p>
        </p:txBody>
      </p:sp>
    </p:spTree>
    <p:extLst>
      <p:ext uri="{BB962C8B-B14F-4D97-AF65-F5344CB8AC3E}">
        <p14:creationId xmlns:p14="http://schemas.microsoft.com/office/powerpoint/2010/main" val="189327282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7EAF8-468F-4B99-BDF9-0F571D4F1F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3E0D7C3-5C89-4B5A-99D5-A16662BCE3A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78E5CBA-89AE-4118-B841-2A0FD0FB6444}"/>
              </a:ext>
            </a:extLst>
          </p:cNvPr>
          <p:cNvPicPr>
            <a:picLocks noChangeAspect="1"/>
          </p:cNvPicPr>
          <p:nvPr/>
        </p:nvPicPr>
        <p:blipFill>
          <a:blip r:embed="rId2"/>
          <a:stretch>
            <a:fillRect/>
          </a:stretch>
        </p:blipFill>
        <p:spPr>
          <a:xfrm>
            <a:off x="0" y="20196"/>
            <a:ext cx="12192000" cy="6817607"/>
          </a:xfrm>
          <a:prstGeom prst="rect">
            <a:avLst/>
          </a:prstGeom>
        </p:spPr>
      </p:pic>
    </p:spTree>
    <p:extLst>
      <p:ext uri="{BB962C8B-B14F-4D97-AF65-F5344CB8AC3E}">
        <p14:creationId xmlns:p14="http://schemas.microsoft.com/office/powerpoint/2010/main" val="4284235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Network Map</a:t>
            </a:r>
          </a:p>
        </p:txBody>
      </p:sp>
    </p:spTree>
    <p:extLst>
      <p:ext uri="{BB962C8B-B14F-4D97-AF65-F5344CB8AC3E}">
        <p14:creationId xmlns:p14="http://schemas.microsoft.com/office/powerpoint/2010/main" val="14544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Map</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Provides a graphical view with security overlays giving you recommendations and insights for hardening your network resources. </a:t>
            </a:r>
          </a:p>
          <a:p>
            <a:pPr>
              <a:lnSpc>
                <a:spcPct val="100000"/>
              </a:lnSpc>
              <a:spcAft>
                <a:spcPts val="1000"/>
              </a:spcAft>
            </a:pPr>
            <a:r>
              <a:rPr lang="en-US" sz="1800" dirty="0"/>
              <a:t>Using the map you can see the network topology of your Azure workloads, connections between your virtual machines and subnets, and the capability to drill down from the map into specific resources and the recommendations for those resources.</a:t>
            </a:r>
          </a:p>
          <a:p>
            <a:r>
              <a:rPr lang="en-US" sz="1800" dirty="0"/>
              <a:t>The network map can show you your Azure resources in a Topology view and a Traffic view.</a:t>
            </a:r>
          </a:p>
          <a:p>
            <a:endParaRPr lang="en-US" sz="1800" dirty="0"/>
          </a:p>
        </p:txBody>
      </p:sp>
    </p:spTree>
    <p:extLst>
      <p:ext uri="{BB962C8B-B14F-4D97-AF65-F5344CB8AC3E}">
        <p14:creationId xmlns:p14="http://schemas.microsoft.com/office/powerpoint/2010/main" val="353026385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Topology View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170911"/>
            <a:ext cx="10719558" cy="502447"/>
          </a:xfrm>
        </p:spPr>
        <p:txBody>
          <a:bodyPr/>
          <a:lstStyle/>
          <a:p>
            <a:pPr>
              <a:lnSpc>
                <a:spcPct val="100000"/>
              </a:lnSpc>
              <a:spcAft>
                <a:spcPts val="1000"/>
              </a:spcAft>
            </a:pPr>
            <a:r>
              <a:rPr lang="en-US" sz="1800" dirty="0"/>
              <a:t>In the inner circle, you can see all the </a:t>
            </a:r>
            <a:r>
              <a:rPr lang="en-US" sz="1800" dirty="0" err="1"/>
              <a:t>Vnets</a:t>
            </a:r>
            <a:r>
              <a:rPr lang="en-US" sz="1800" dirty="0"/>
              <a:t> within your selected subscriptions, the next circle is all the subnets, the outer circle is all the virtual machines.</a:t>
            </a:r>
          </a:p>
          <a:p>
            <a:pPr>
              <a:lnSpc>
                <a:spcPct val="100000"/>
              </a:lnSpc>
              <a:spcAft>
                <a:spcPts val="1000"/>
              </a:spcAft>
            </a:pPr>
            <a:r>
              <a:rPr lang="en-US" sz="1800" dirty="0"/>
              <a:t>The lines connecting the resources in the map let you know which resources are associated with each other, and how your Azure network is structured.</a:t>
            </a:r>
          </a:p>
          <a:p>
            <a:pPr>
              <a:lnSpc>
                <a:spcPct val="100000"/>
              </a:lnSpc>
              <a:spcAft>
                <a:spcPts val="1000"/>
              </a:spcAft>
            </a:pPr>
            <a:endParaRPr lang="en-US" sz="1800" dirty="0"/>
          </a:p>
          <a:p>
            <a:pPr>
              <a:lnSpc>
                <a:spcPct val="100000"/>
              </a:lnSpc>
              <a:spcAft>
                <a:spcPts val="1000"/>
              </a:spcAft>
            </a:pPr>
            <a:r>
              <a:rPr lang="en-US" sz="1800" dirty="0"/>
              <a:t>If there are too many resources being displayed on the map, Azure Security Center uses its proprietary algorithm to smart cluster your resources, highlighting the resources that are in the most critical state, and have the highest severity recommendations.</a:t>
            </a:r>
          </a:p>
          <a:p>
            <a:endParaRPr lang="en-US" sz="1800" dirty="0"/>
          </a:p>
        </p:txBody>
      </p:sp>
    </p:spTree>
    <p:extLst>
      <p:ext uri="{BB962C8B-B14F-4D97-AF65-F5344CB8AC3E}">
        <p14:creationId xmlns:p14="http://schemas.microsoft.com/office/powerpoint/2010/main" val="399375264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Traffic View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170911"/>
            <a:ext cx="10719558" cy="502447"/>
          </a:xfrm>
        </p:spPr>
        <p:txBody>
          <a:bodyPr/>
          <a:lstStyle/>
          <a:p>
            <a:pPr>
              <a:lnSpc>
                <a:spcPct val="100000"/>
              </a:lnSpc>
              <a:spcAft>
                <a:spcPts val="1000"/>
              </a:spcAft>
            </a:pPr>
            <a:r>
              <a:rPr lang="en-US" sz="1800" dirty="0"/>
              <a:t>The Traffic view provides you with a map of all the possible traffic between your resources. </a:t>
            </a:r>
          </a:p>
          <a:p>
            <a:pPr>
              <a:lnSpc>
                <a:spcPct val="100000"/>
              </a:lnSpc>
              <a:spcAft>
                <a:spcPts val="1000"/>
              </a:spcAft>
            </a:pPr>
            <a:r>
              <a:rPr lang="en-US" sz="1800" dirty="0"/>
              <a:t>This provides you with a visual map of all the rules you configured that define which resources can communicate with whom. </a:t>
            </a:r>
          </a:p>
          <a:p>
            <a:pPr>
              <a:lnSpc>
                <a:spcPct val="100000"/>
              </a:lnSpc>
              <a:spcAft>
                <a:spcPts val="1000"/>
              </a:spcAft>
            </a:pPr>
            <a:r>
              <a:rPr lang="en-US" sz="1800" dirty="0"/>
              <a:t>View existing configuration of the network security groups as well as quickly identify possible risky configurations within your workloads.</a:t>
            </a:r>
          </a:p>
          <a:p>
            <a:pPr>
              <a:lnSpc>
                <a:spcPct val="100000"/>
              </a:lnSpc>
              <a:spcAft>
                <a:spcPts val="1000"/>
              </a:spcAft>
            </a:pPr>
            <a:endParaRPr lang="en-US" sz="1800" dirty="0"/>
          </a:p>
          <a:p>
            <a:pPr>
              <a:lnSpc>
                <a:spcPct val="100000"/>
              </a:lnSpc>
              <a:spcAft>
                <a:spcPts val="1000"/>
              </a:spcAft>
            </a:pPr>
            <a:r>
              <a:rPr lang="en-US" sz="1800" dirty="0"/>
              <a:t>The strength of this view is in its ability to show you these allowed connections together with the vulnerabilities that exist, so you can use this cross-section of data to perform the necessary hardening on your resources.</a:t>
            </a:r>
          </a:p>
          <a:p>
            <a:pPr>
              <a:lnSpc>
                <a:spcPct val="100000"/>
              </a:lnSpc>
              <a:spcAft>
                <a:spcPts val="1000"/>
              </a:spcAft>
            </a:pPr>
            <a:endParaRPr lang="en-US" sz="1800" dirty="0"/>
          </a:p>
          <a:p>
            <a:pPr>
              <a:lnSpc>
                <a:spcPct val="100000"/>
              </a:lnSpc>
              <a:spcAft>
                <a:spcPts val="1000"/>
              </a:spcAft>
            </a:pPr>
            <a:r>
              <a:rPr lang="en-US" sz="1800" dirty="0"/>
              <a:t>For example, you might detect two machines that you weren’t aware could communicate, enabling you to better isolate the workloads and subnets.</a:t>
            </a:r>
          </a:p>
          <a:p>
            <a:endParaRPr lang="en-US" sz="1800" dirty="0"/>
          </a:p>
        </p:txBody>
      </p:sp>
    </p:spTree>
    <p:extLst>
      <p:ext uri="{BB962C8B-B14F-4D97-AF65-F5344CB8AC3E}">
        <p14:creationId xmlns:p14="http://schemas.microsoft.com/office/powerpoint/2010/main" val="98959013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Map</a:t>
            </a:r>
          </a:p>
        </p:txBody>
      </p:sp>
      <p:pic>
        <p:nvPicPr>
          <p:cNvPr id="4" name="Picture 3" descr="Chart, radar chart&#10;&#10;Description automatically generated">
            <a:extLst>
              <a:ext uri="{FF2B5EF4-FFF2-40B4-BE49-F238E27FC236}">
                <a16:creationId xmlns:a16="http://schemas.microsoft.com/office/drawing/2014/main" id="{A0CB888E-740F-4E85-AB64-5DB8BE26A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6353" y="1026702"/>
            <a:ext cx="8832835" cy="5190369"/>
          </a:xfrm>
          <a:prstGeom prst="rect">
            <a:avLst/>
          </a:prstGeom>
        </p:spPr>
      </p:pic>
    </p:spTree>
    <p:extLst>
      <p:ext uri="{BB962C8B-B14F-4D97-AF65-F5344CB8AC3E}">
        <p14:creationId xmlns:p14="http://schemas.microsoft.com/office/powerpoint/2010/main" val="293995531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Azure Policy</a:t>
            </a:r>
          </a:p>
        </p:txBody>
      </p:sp>
    </p:spTree>
    <p:extLst>
      <p:ext uri="{BB962C8B-B14F-4D97-AF65-F5344CB8AC3E}">
        <p14:creationId xmlns:p14="http://schemas.microsoft.com/office/powerpoint/2010/main" val="1413307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Policy helps to enforce organizational standards and to assess compliance at-scale. Through its compliance dashboard, it provides an aggregated view to evaluate the overall state of the environment, with the ability to drill down to the per-resource, per-policy granularity. It also helps to bring your resources to compliance through bulk remediation for existing resources and automatic remediation for new resources.</a:t>
            </a:r>
          </a:p>
          <a:p>
            <a:pPr>
              <a:lnSpc>
                <a:spcPct val="100000"/>
              </a:lnSpc>
              <a:spcAft>
                <a:spcPts val="1000"/>
              </a:spcAft>
            </a:pPr>
            <a:endParaRPr lang="en-US" sz="1800" dirty="0"/>
          </a:p>
          <a:p>
            <a:pPr>
              <a:lnSpc>
                <a:spcPct val="100000"/>
              </a:lnSpc>
              <a:spcAft>
                <a:spcPts val="1000"/>
              </a:spcAft>
            </a:pPr>
            <a:r>
              <a:rPr lang="en-US" sz="1800" dirty="0"/>
              <a:t>Common use cases for Azure Policy include implementing governance for resource consistency, regulatory compliance, security, cost, and management.</a:t>
            </a:r>
            <a:endParaRPr lang="en-US" sz="1800" b="1" dirty="0"/>
          </a:p>
        </p:txBody>
      </p:sp>
      <p:pic>
        <p:nvPicPr>
          <p:cNvPr id="1026" name="Picture 2" descr="Azure Policy Cloud and Compliance Management | Microsoft Azure">
            <a:extLst>
              <a:ext uri="{FF2B5EF4-FFF2-40B4-BE49-F238E27FC236}">
                <a16:creationId xmlns:a16="http://schemas.microsoft.com/office/drawing/2014/main" id="{0390E62F-AA47-4753-9A64-AC20B15B22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309" y="3982202"/>
            <a:ext cx="2952750" cy="155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891367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Policy Definitions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Many policy definitions are available.</a:t>
            </a:r>
          </a:p>
          <a:p>
            <a:endParaRPr lang="en-US" sz="1800" dirty="0"/>
          </a:p>
          <a:p>
            <a:r>
              <a:rPr lang="en-US" sz="1800" dirty="0"/>
              <a:t>You can import policies from GitHub.</a:t>
            </a:r>
          </a:p>
          <a:p>
            <a:endParaRPr lang="en-US" sz="1800" dirty="0"/>
          </a:p>
          <a:p>
            <a:r>
              <a:rPr lang="en-US" sz="1800" dirty="0"/>
              <a:t>Policy definitions have a specific JSON format.</a:t>
            </a:r>
          </a:p>
          <a:p>
            <a:endParaRPr lang="en-US" sz="1800" dirty="0"/>
          </a:p>
          <a:p>
            <a:r>
              <a:rPr lang="en-US" sz="1800" dirty="0"/>
              <a:t>You can create custom policy definitions.</a:t>
            </a:r>
          </a:p>
        </p:txBody>
      </p:sp>
      <p:pic>
        <p:nvPicPr>
          <p:cNvPr id="5" name="Picture 6" descr="Screenshot of the Policy definition page. the import sample policy definition from GitHub link is highlighted.  ">
            <a:extLst>
              <a:ext uri="{FF2B5EF4-FFF2-40B4-BE49-F238E27FC236}">
                <a16:creationId xmlns:a16="http://schemas.microsoft.com/office/drawing/2014/main" id="{11748FB8-5EC1-43B7-BE2B-D0818D3C51E3}"/>
              </a:ext>
            </a:extLst>
          </p:cNvPr>
          <p:cNvPicPr>
            <a:picLocks noChangeAspect="1"/>
          </p:cNvPicPr>
          <p:nvPr/>
        </p:nvPicPr>
        <p:blipFill>
          <a:blip r:embed="rId3"/>
          <a:stretch>
            <a:fillRect/>
          </a:stretch>
        </p:blipFill>
        <p:spPr>
          <a:xfrm>
            <a:off x="6478882" y="648836"/>
            <a:ext cx="3211755" cy="5295631"/>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761546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Initiative Definitions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An initiative definition is a collection of policy definitions that are tailored toward achieving a singular overarching goal. Initiative definitions simplify managing and assigning policy definitions. They simplify by grouping a set of policies as one single item.</a:t>
            </a:r>
          </a:p>
          <a:p>
            <a:r>
              <a:rPr lang="en-US" sz="1800" dirty="0"/>
              <a:t> For example, you could create an initiative titled Enable Monitoring in Azure Security Center, with a goal to monitor all the available security recommendations in your Azure Security Center.</a:t>
            </a:r>
          </a:p>
          <a:p>
            <a:endParaRPr lang="en-US" sz="1800" dirty="0"/>
          </a:p>
          <a:p>
            <a:endParaRPr lang="en-US" sz="1800" dirty="0"/>
          </a:p>
        </p:txBody>
      </p:sp>
      <p:pic>
        <p:nvPicPr>
          <p:cNvPr id="6" name="Picture 5" descr="Several policy definitions are grouped into an initiative and assigned to resources.">
            <a:extLst>
              <a:ext uri="{FF2B5EF4-FFF2-40B4-BE49-F238E27FC236}">
                <a16:creationId xmlns:a16="http://schemas.microsoft.com/office/drawing/2014/main" id="{317928D1-58B1-4176-87FC-FD65E4DD5CA6}"/>
              </a:ext>
            </a:extLst>
          </p:cNvPr>
          <p:cNvPicPr>
            <a:picLocks noChangeAspect="1"/>
          </p:cNvPicPr>
          <p:nvPr/>
        </p:nvPicPr>
        <p:blipFill>
          <a:blip r:embed="rId3"/>
          <a:stretch>
            <a:fillRect/>
          </a:stretch>
        </p:blipFill>
        <p:spPr>
          <a:xfrm>
            <a:off x="1640482" y="3231277"/>
            <a:ext cx="8291445" cy="2498792"/>
          </a:xfrm>
          <a:prstGeom prst="rect">
            <a:avLst/>
          </a:prstGeom>
        </p:spPr>
      </p:pic>
    </p:spTree>
    <p:extLst>
      <p:ext uri="{BB962C8B-B14F-4D97-AF65-F5344CB8AC3E}">
        <p14:creationId xmlns:p14="http://schemas.microsoft.com/office/powerpoint/2010/main" val="140140002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 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Many of the control plane protections in Azure Defender utilize Azure Policy for evaluated resources or applying compliance standards.  Azure Security Center Policies are stored in the </a:t>
            </a:r>
            <a:r>
              <a:rPr lang="en-US" sz="1800" b="1" dirty="0"/>
              <a:t>ASC Default</a:t>
            </a:r>
            <a:r>
              <a:rPr lang="en-US" sz="1800" dirty="0"/>
              <a:t> policy.</a:t>
            </a:r>
          </a:p>
        </p:txBody>
      </p:sp>
      <p:pic>
        <p:nvPicPr>
          <p:cNvPr id="5" name="Picture 2" descr="Screenshot of the Compliance blade. The East Region policy is selected. There are choices for non-compliant initiatives, non-compliant policies, and non-compliant resources.">
            <a:extLst>
              <a:ext uri="{FF2B5EF4-FFF2-40B4-BE49-F238E27FC236}">
                <a16:creationId xmlns:a16="http://schemas.microsoft.com/office/drawing/2014/main" id="{00EF9C50-8007-4849-9879-6706F8DC1950}"/>
              </a:ext>
            </a:extLst>
          </p:cNvPr>
          <p:cNvPicPr>
            <a:picLocks noChangeAspect="1"/>
          </p:cNvPicPr>
          <p:nvPr/>
        </p:nvPicPr>
        <p:blipFill>
          <a:blip r:embed="rId3"/>
          <a:stretch>
            <a:fillRect/>
          </a:stretch>
        </p:blipFill>
        <p:spPr>
          <a:xfrm>
            <a:off x="960212" y="2283059"/>
            <a:ext cx="9946414" cy="2733529"/>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5836489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6C47-A76E-4BF9-9532-521FC78C8DD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B28398E-1DDC-4C8D-BFFE-F10869C38E9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3A52791-6363-44ED-8B1E-D7F2B59402E7}"/>
              </a:ext>
            </a:extLst>
          </p:cNvPr>
          <p:cNvPicPr>
            <a:picLocks noChangeAspect="1"/>
          </p:cNvPicPr>
          <p:nvPr/>
        </p:nvPicPr>
        <p:blipFill>
          <a:blip r:embed="rId2"/>
          <a:stretch>
            <a:fillRect/>
          </a:stretch>
        </p:blipFill>
        <p:spPr>
          <a:xfrm>
            <a:off x="0" y="65695"/>
            <a:ext cx="12192000" cy="6703891"/>
          </a:xfrm>
          <a:prstGeom prst="rect">
            <a:avLst/>
          </a:prstGeom>
        </p:spPr>
      </p:pic>
    </p:spTree>
    <p:extLst>
      <p:ext uri="{BB962C8B-B14F-4D97-AF65-F5344CB8AC3E}">
        <p14:creationId xmlns:p14="http://schemas.microsoft.com/office/powerpoint/2010/main" val="14835932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Blueprints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Azure Blueprints is a declarative way to orchestrate the deployment of such artifacts as policy</a:t>
            </a:r>
          </a:p>
          <a:p>
            <a:r>
              <a:rPr lang="en-US" sz="1800" dirty="0"/>
              <a:t>Role assignments</a:t>
            </a:r>
            <a:br>
              <a:rPr lang="en-US" sz="1800" dirty="0"/>
            </a:br>
            <a:r>
              <a:rPr lang="en-US" sz="1800" dirty="0"/>
              <a:t>Policy assignments</a:t>
            </a:r>
            <a:br>
              <a:rPr lang="en-US" sz="1800" dirty="0"/>
            </a:br>
            <a:r>
              <a:rPr lang="en-US" sz="1800" dirty="0"/>
              <a:t>ARM templates</a:t>
            </a:r>
          </a:p>
          <a:p>
            <a:r>
              <a:rPr lang="en-US" sz="1800" dirty="0"/>
              <a:t>Resource groups</a:t>
            </a:r>
          </a:p>
          <a:p>
            <a:r>
              <a:rPr lang="en-US" sz="1800" dirty="0"/>
              <a:t>How is this different from </a:t>
            </a:r>
            <a:br>
              <a:rPr lang="en-US" sz="1800" dirty="0"/>
            </a:br>
            <a:r>
              <a:rPr lang="en-US" sz="1800" dirty="0"/>
              <a:t>ARM templates?</a:t>
            </a:r>
          </a:p>
          <a:p>
            <a:r>
              <a:rPr lang="en-US" sz="1800" dirty="0"/>
              <a:t>How is this different from </a:t>
            </a:r>
            <a:br>
              <a:rPr lang="en-US" sz="1800" dirty="0"/>
            </a:br>
            <a:r>
              <a:rPr lang="en-US" sz="1800" dirty="0"/>
              <a:t>Azure policy?</a:t>
            </a:r>
          </a:p>
          <a:p>
            <a:endParaRPr lang="en-US" sz="1800" dirty="0"/>
          </a:p>
        </p:txBody>
      </p:sp>
      <p:pic>
        <p:nvPicPr>
          <p:cNvPr id="5" name="Picture 4">
            <a:extLst>
              <a:ext uri="{FF2B5EF4-FFF2-40B4-BE49-F238E27FC236}">
                <a16:creationId xmlns:a16="http://schemas.microsoft.com/office/drawing/2014/main" id="{AF75FD2F-2A78-40FB-A8A6-4A2C1861D2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8267" y="1631131"/>
            <a:ext cx="5998200" cy="4246725"/>
          </a:xfrm>
          <a:prstGeom prst="rect">
            <a:avLst/>
          </a:prstGeom>
        </p:spPr>
      </p:pic>
    </p:spTree>
    <p:extLst>
      <p:ext uri="{BB962C8B-B14F-4D97-AF65-F5344CB8AC3E}">
        <p14:creationId xmlns:p14="http://schemas.microsoft.com/office/powerpoint/2010/main" val="10307951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IoT Security</a:t>
            </a:r>
          </a:p>
        </p:txBody>
      </p:sp>
    </p:spTree>
    <p:extLst>
      <p:ext uri="{BB962C8B-B14F-4D97-AF65-F5344CB8AC3E}">
        <p14:creationId xmlns:p14="http://schemas.microsoft.com/office/powerpoint/2010/main" val="268637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for IoT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Defender for IoT connects both to the Azure cloud and to on-premises components. </a:t>
            </a:r>
          </a:p>
          <a:p>
            <a:pPr>
              <a:lnSpc>
                <a:spcPct val="100000"/>
              </a:lnSpc>
              <a:spcAft>
                <a:spcPts val="1000"/>
              </a:spcAft>
            </a:pPr>
            <a:endParaRPr lang="en-US" sz="1800" dirty="0"/>
          </a:p>
          <a:p>
            <a:pPr>
              <a:lnSpc>
                <a:spcPct val="100000"/>
              </a:lnSpc>
              <a:spcAft>
                <a:spcPts val="1000"/>
              </a:spcAft>
            </a:pPr>
            <a:r>
              <a:rPr lang="en-US" sz="1800" dirty="0"/>
              <a:t>The solution is designed for scalability in large and geographically distributed environments with multiple remote locations. </a:t>
            </a:r>
          </a:p>
          <a:p>
            <a:pPr>
              <a:lnSpc>
                <a:spcPct val="100000"/>
              </a:lnSpc>
              <a:spcAft>
                <a:spcPts val="1000"/>
              </a:spcAft>
            </a:pPr>
            <a:endParaRPr lang="en-US" sz="1800" dirty="0"/>
          </a:p>
          <a:p>
            <a:pPr>
              <a:lnSpc>
                <a:spcPct val="100000"/>
              </a:lnSpc>
              <a:spcAft>
                <a:spcPts val="1000"/>
              </a:spcAft>
            </a:pPr>
            <a:r>
              <a:rPr lang="en-US" sz="1800" dirty="0"/>
              <a:t>This solution enables a multi-layered distributed architecture </a:t>
            </a:r>
            <a:br>
              <a:rPr lang="en-US" sz="1800" dirty="0"/>
            </a:br>
            <a:r>
              <a:rPr lang="en-US" sz="1800" dirty="0"/>
              <a:t>by country, region, business unit, or zone.</a:t>
            </a:r>
          </a:p>
          <a:p>
            <a:pPr>
              <a:lnSpc>
                <a:spcPct val="100000"/>
              </a:lnSpc>
              <a:spcAft>
                <a:spcPts val="1000"/>
              </a:spcAft>
            </a:pPr>
            <a:endParaRPr lang="en-US" sz="1800" dirty="0"/>
          </a:p>
          <a:p>
            <a:pPr>
              <a:lnSpc>
                <a:spcPct val="100000"/>
              </a:lnSpc>
              <a:spcAft>
                <a:spcPts val="1000"/>
              </a:spcAft>
            </a:pPr>
            <a:r>
              <a:rPr lang="en-US" sz="1800" dirty="0"/>
              <a:t>Provides both agent and agentless solutions with cloud and </a:t>
            </a:r>
            <a:br>
              <a:rPr lang="en-US" sz="1800" dirty="0"/>
            </a:br>
            <a:r>
              <a:rPr lang="en-US" sz="1800" dirty="0"/>
              <a:t>offline deployments</a:t>
            </a:r>
          </a:p>
          <a:p>
            <a:endParaRPr lang="en-US" sz="1800" b="1" dirty="0"/>
          </a:p>
        </p:txBody>
      </p:sp>
      <p:pic>
        <p:nvPicPr>
          <p:cNvPr id="4" name="Picture 3" descr="Diagram, icon&#10;&#10;Description automatically generated">
            <a:extLst>
              <a:ext uri="{FF2B5EF4-FFF2-40B4-BE49-F238E27FC236}">
                <a16:creationId xmlns:a16="http://schemas.microsoft.com/office/drawing/2014/main" id="{27928D0A-127D-4E08-A5A1-CD45EF1810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3168" y="2719482"/>
            <a:ext cx="3338527" cy="3067836"/>
          </a:xfrm>
          <a:prstGeom prst="rect">
            <a:avLst/>
          </a:prstGeom>
        </p:spPr>
      </p:pic>
    </p:spTree>
    <p:extLst>
      <p:ext uri="{BB962C8B-B14F-4D97-AF65-F5344CB8AC3E}">
        <p14:creationId xmlns:p14="http://schemas.microsoft.com/office/powerpoint/2010/main" val="4221701888"/>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for IoT - Portal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The Azure Defender for IoT is a separate Portal outside of the Azure Security Center.</a:t>
            </a:r>
          </a:p>
        </p:txBody>
      </p:sp>
      <p:pic>
        <p:nvPicPr>
          <p:cNvPr id="5" name="Picture 4">
            <a:extLst>
              <a:ext uri="{FF2B5EF4-FFF2-40B4-BE49-F238E27FC236}">
                <a16:creationId xmlns:a16="http://schemas.microsoft.com/office/drawing/2014/main" id="{66206C6C-F8B3-4010-9932-D38339487DED}"/>
              </a:ext>
            </a:extLst>
          </p:cNvPr>
          <p:cNvPicPr>
            <a:picLocks noChangeAspect="1"/>
          </p:cNvPicPr>
          <p:nvPr/>
        </p:nvPicPr>
        <p:blipFill>
          <a:blip r:embed="rId3"/>
          <a:stretch>
            <a:fillRect/>
          </a:stretch>
        </p:blipFill>
        <p:spPr>
          <a:xfrm>
            <a:off x="4741667" y="1785458"/>
            <a:ext cx="6404317" cy="3684429"/>
          </a:xfrm>
          <a:prstGeom prst="rect">
            <a:avLst/>
          </a:prstGeom>
        </p:spPr>
      </p:pic>
      <p:pic>
        <p:nvPicPr>
          <p:cNvPr id="7" name="Picture 6">
            <a:extLst>
              <a:ext uri="{FF2B5EF4-FFF2-40B4-BE49-F238E27FC236}">
                <a16:creationId xmlns:a16="http://schemas.microsoft.com/office/drawing/2014/main" id="{027C16E7-4B20-46B1-970C-F6F31FF3A4BA}"/>
              </a:ext>
            </a:extLst>
          </p:cNvPr>
          <p:cNvPicPr>
            <a:picLocks noChangeAspect="1"/>
          </p:cNvPicPr>
          <p:nvPr/>
        </p:nvPicPr>
        <p:blipFill>
          <a:blip r:embed="rId4"/>
          <a:stretch>
            <a:fillRect/>
          </a:stretch>
        </p:blipFill>
        <p:spPr>
          <a:xfrm>
            <a:off x="584200" y="1864061"/>
            <a:ext cx="4010025" cy="2181225"/>
          </a:xfrm>
          <a:prstGeom prst="rect">
            <a:avLst/>
          </a:prstGeom>
        </p:spPr>
      </p:pic>
    </p:spTree>
    <p:extLst>
      <p:ext uri="{BB962C8B-B14F-4D97-AF65-F5344CB8AC3E}">
        <p14:creationId xmlns:p14="http://schemas.microsoft.com/office/powerpoint/2010/main" val="2778930956"/>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Agentless-based (IoT Sensors)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Defender for IoT sensors discover, and continuously monitor network devices. </a:t>
            </a:r>
          </a:p>
          <a:p>
            <a:pPr>
              <a:lnSpc>
                <a:spcPct val="100000"/>
              </a:lnSpc>
              <a:spcAft>
                <a:spcPts val="1000"/>
              </a:spcAft>
            </a:pPr>
            <a:endParaRPr lang="en-US" sz="1800" dirty="0"/>
          </a:p>
          <a:p>
            <a:pPr>
              <a:lnSpc>
                <a:spcPct val="100000"/>
              </a:lnSpc>
              <a:spcAft>
                <a:spcPts val="1000"/>
              </a:spcAft>
            </a:pPr>
            <a:r>
              <a:rPr lang="en-US" sz="1800" dirty="0"/>
              <a:t>Sensors collect ICS network traffic using passive (agentless) monitoring on IoT and OT devices.</a:t>
            </a:r>
          </a:p>
          <a:p>
            <a:pPr>
              <a:lnSpc>
                <a:spcPct val="100000"/>
              </a:lnSpc>
              <a:spcAft>
                <a:spcPts val="1000"/>
              </a:spcAft>
            </a:pPr>
            <a:endParaRPr lang="en-US" sz="1800" dirty="0"/>
          </a:p>
          <a:p>
            <a:pPr>
              <a:lnSpc>
                <a:spcPct val="100000"/>
              </a:lnSpc>
              <a:spcAft>
                <a:spcPts val="1000"/>
              </a:spcAft>
            </a:pPr>
            <a:r>
              <a:rPr lang="en-US" sz="1800" dirty="0"/>
              <a:t>Purpose-built for IoT and OT networks, the agentless technology delivers deep visibility into IoT and OT risk within minutes of being connected to the network. </a:t>
            </a:r>
          </a:p>
          <a:p>
            <a:pPr>
              <a:lnSpc>
                <a:spcPct val="100000"/>
              </a:lnSpc>
              <a:spcAft>
                <a:spcPts val="1000"/>
              </a:spcAft>
            </a:pPr>
            <a:endParaRPr lang="en-US" sz="1800" dirty="0"/>
          </a:p>
          <a:p>
            <a:pPr>
              <a:lnSpc>
                <a:spcPct val="100000"/>
              </a:lnSpc>
              <a:spcAft>
                <a:spcPts val="1000"/>
              </a:spcAft>
            </a:pPr>
            <a:r>
              <a:rPr lang="en-US" sz="1800" dirty="0"/>
              <a:t>It has zero performance impact on the network and network devices due to its non-invasive, Network Traffic Analysis (NTA) approach.</a:t>
            </a:r>
          </a:p>
          <a:p>
            <a:endParaRPr lang="en-US" sz="1800" b="1" dirty="0"/>
          </a:p>
        </p:txBody>
      </p:sp>
    </p:spTree>
    <p:extLst>
      <p:ext uri="{BB962C8B-B14F-4D97-AF65-F5344CB8AC3E}">
        <p14:creationId xmlns:p14="http://schemas.microsoft.com/office/powerpoint/2010/main" val="3509185915"/>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Device Discovery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Use passive, agentless network monitoring to gain a complete inventory of all your IoT/OT assets, with zero impact on the IoT/OT network. </a:t>
            </a:r>
          </a:p>
          <a:p>
            <a:pPr>
              <a:lnSpc>
                <a:spcPct val="100000"/>
              </a:lnSpc>
              <a:spcAft>
                <a:spcPts val="1000"/>
              </a:spcAft>
            </a:pPr>
            <a:r>
              <a:rPr lang="en-US" sz="1800" dirty="0"/>
              <a:t>Analyze diverse industrial protocols to identify device details including manufacturer, type, serial number, firmware level, and IP or Media Access Control (MAC) address. </a:t>
            </a:r>
          </a:p>
          <a:p>
            <a:pPr>
              <a:lnSpc>
                <a:spcPct val="100000"/>
              </a:lnSpc>
              <a:spcAft>
                <a:spcPts val="1000"/>
              </a:spcAft>
            </a:pPr>
            <a:r>
              <a:rPr lang="en-US" sz="1800" dirty="0"/>
              <a:t>Visualize your entire IoT/OT network topology, see device communication paths, and quickly identify the root cause of operational issues such as misconfigured devices.</a:t>
            </a:r>
            <a:endParaRPr lang="en-US" sz="1800" b="1" dirty="0"/>
          </a:p>
        </p:txBody>
      </p:sp>
      <p:pic>
        <p:nvPicPr>
          <p:cNvPr id="4" name="Picture 3" descr="Graphical user interface&#10;&#10;Description automatically generated">
            <a:extLst>
              <a:ext uri="{FF2B5EF4-FFF2-40B4-BE49-F238E27FC236}">
                <a16:creationId xmlns:a16="http://schemas.microsoft.com/office/drawing/2014/main" id="{E7CF3257-29E9-4547-AAD0-643C95566F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058" y="3259169"/>
            <a:ext cx="5504447" cy="3095027"/>
          </a:xfrm>
          <a:prstGeom prst="rect">
            <a:avLst/>
          </a:prstGeom>
        </p:spPr>
      </p:pic>
    </p:spTree>
    <p:extLst>
      <p:ext uri="{BB962C8B-B14F-4D97-AF65-F5344CB8AC3E}">
        <p14:creationId xmlns:p14="http://schemas.microsoft.com/office/powerpoint/2010/main" val="159626105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Offline</a:t>
            </a:r>
          </a:p>
        </p:txBody>
      </p:sp>
      <p:pic>
        <p:nvPicPr>
          <p:cNvPr id="4" name="Picture 3" descr="Diagram, timeline&#10;&#10;Description automatically generated">
            <a:extLst>
              <a:ext uri="{FF2B5EF4-FFF2-40B4-BE49-F238E27FC236}">
                <a16:creationId xmlns:a16="http://schemas.microsoft.com/office/drawing/2014/main" id="{BC80DB37-E983-453B-8835-5BCB56E0D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985" y="1332006"/>
            <a:ext cx="9619979" cy="4441943"/>
          </a:xfrm>
          <a:prstGeom prst="rect">
            <a:avLst/>
          </a:prstGeom>
        </p:spPr>
      </p:pic>
    </p:spTree>
    <p:extLst>
      <p:ext uri="{BB962C8B-B14F-4D97-AF65-F5344CB8AC3E}">
        <p14:creationId xmlns:p14="http://schemas.microsoft.com/office/powerpoint/2010/main" val="4182620014"/>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IoT Hub</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950311" cy="502447"/>
          </a:xfrm>
        </p:spPr>
        <p:txBody>
          <a:bodyPr/>
          <a:lstStyle/>
          <a:p>
            <a:pPr>
              <a:lnSpc>
                <a:spcPct val="100000"/>
              </a:lnSpc>
              <a:spcAft>
                <a:spcPts val="1000"/>
              </a:spcAft>
            </a:pPr>
            <a:r>
              <a:rPr lang="en-US" sz="1800" dirty="0"/>
              <a:t>Enable highly secure and reliable communication between your Internet of Things (IoT) application and the devices it manages. </a:t>
            </a:r>
          </a:p>
          <a:p>
            <a:pPr>
              <a:lnSpc>
                <a:spcPct val="100000"/>
              </a:lnSpc>
              <a:spcAft>
                <a:spcPts val="1000"/>
              </a:spcAft>
            </a:pPr>
            <a:endParaRPr lang="en-US" sz="1800" dirty="0"/>
          </a:p>
          <a:p>
            <a:pPr>
              <a:lnSpc>
                <a:spcPct val="100000"/>
              </a:lnSpc>
              <a:spcAft>
                <a:spcPts val="1000"/>
              </a:spcAft>
            </a:pPr>
            <a:r>
              <a:rPr lang="en-US" sz="1800" dirty="0"/>
              <a:t>Azure IoT Hub provides a cloud-hosted solution back end to connect virtually any device. </a:t>
            </a:r>
          </a:p>
          <a:p>
            <a:pPr>
              <a:lnSpc>
                <a:spcPct val="100000"/>
              </a:lnSpc>
              <a:spcAft>
                <a:spcPts val="1000"/>
              </a:spcAft>
            </a:pPr>
            <a:endParaRPr lang="en-US" sz="1800" dirty="0"/>
          </a:p>
          <a:p>
            <a:pPr>
              <a:lnSpc>
                <a:spcPct val="100000"/>
              </a:lnSpc>
              <a:spcAft>
                <a:spcPts val="1000"/>
              </a:spcAft>
            </a:pPr>
            <a:r>
              <a:rPr lang="en-US" sz="1800" dirty="0"/>
              <a:t>Extend your solution from the cloud to the edge with per-device authentication, built-in device management, and scaled provisioning.</a:t>
            </a:r>
          </a:p>
          <a:p>
            <a:endParaRPr lang="en-US" sz="1800" b="1" dirty="0"/>
          </a:p>
        </p:txBody>
      </p:sp>
      <p:pic>
        <p:nvPicPr>
          <p:cNvPr id="4" name="Picture 3">
            <a:extLst>
              <a:ext uri="{FF2B5EF4-FFF2-40B4-BE49-F238E27FC236}">
                <a16:creationId xmlns:a16="http://schemas.microsoft.com/office/drawing/2014/main" id="{2DE24AB5-6F7B-4E5C-ABF7-31AC28D35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1905" y="1194974"/>
            <a:ext cx="4181643" cy="2352174"/>
          </a:xfrm>
          <a:prstGeom prst="rect">
            <a:avLst/>
          </a:prstGeom>
        </p:spPr>
      </p:pic>
    </p:spTree>
    <p:extLst>
      <p:ext uri="{BB962C8B-B14F-4D97-AF65-F5344CB8AC3E}">
        <p14:creationId xmlns:p14="http://schemas.microsoft.com/office/powerpoint/2010/main" val="56810605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IoT Device Provisioning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Azure provides a rich set of integrated public cloud services for all your IoT solution needs. The IoT Hub Device Provisioning Service (DPS) is a helper service for IoT Hub that enables zero-touch, just-in-time provisioning to the right IoT hub without requiring human intervention. DPS enables the provisioning of millions of devices in a secure and scalable manner.</a:t>
            </a:r>
          </a:p>
          <a:p>
            <a:endParaRPr lang="en-US" sz="1800" b="1" dirty="0"/>
          </a:p>
        </p:txBody>
      </p:sp>
      <p:pic>
        <p:nvPicPr>
          <p:cNvPr id="4" name="Picture 3" descr="Icon&#10;&#10;Description automatically generated">
            <a:extLst>
              <a:ext uri="{FF2B5EF4-FFF2-40B4-BE49-F238E27FC236}">
                <a16:creationId xmlns:a16="http://schemas.microsoft.com/office/drawing/2014/main" id="{733ABE8D-60B1-4B38-8532-2582779798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8913" y="1066708"/>
            <a:ext cx="3648584" cy="1829055"/>
          </a:xfrm>
          <a:prstGeom prst="rect">
            <a:avLst/>
          </a:prstGeom>
        </p:spPr>
      </p:pic>
      <p:pic>
        <p:nvPicPr>
          <p:cNvPr id="6" name="Picture 5" descr="Diagram&#10;&#10;Description automatically generated">
            <a:extLst>
              <a:ext uri="{FF2B5EF4-FFF2-40B4-BE49-F238E27FC236}">
                <a16:creationId xmlns:a16="http://schemas.microsoft.com/office/drawing/2014/main" id="{204D7085-32EE-4384-A342-268CC6BC02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9593" y="3013947"/>
            <a:ext cx="5439986" cy="2317597"/>
          </a:xfrm>
          <a:prstGeom prst="rect">
            <a:avLst/>
          </a:prstGeom>
        </p:spPr>
      </p:pic>
    </p:spTree>
    <p:extLst>
      <p:ext uri="{BB962C8B-B14F-4D97-AF65-F5344CB8AC3E}">
        <p14:creationId xmlns:p14="http://schemas.microsoft.com/office/powerpoint/2010/main" val="3886498138"/>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IoT Security Agent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ASC for IoT provides reference architecture for security agents that log, process, aggregate, and send security data through IoT hub. Security agents are designed to work in a constrained IoT environment, and are highly customizable in terms of values they provide when compared to the resources they consume.</a:t>
            </a:r>
          </a:p>
          <a:p>
            <a:pPr>
              <a:lnSpc>
                <a:spcPct val="100000"/>
              </a:lnSpc>
              <a:spcAft>
                <a:spcPts val="1000"/>
              </a:spcAft>
            </a:pPr>
            <a:endParaRPr lang="en-US" sz="1800" dirty="0"/>
          </a:p>
          <a:p>
            <a:pPr>
              <a:lnSpc>
                <a:spcPct val="100000"/>
              </a:lnSpc>
              <a:spcAft>
                <a:spcPts val="1000"/>
              </a:spcAft>
            </a:pPr>
            <a:r>
              <a:rPr lang="en-US" sz="1800" dirty="0"/>
              <a:t>Security agents support the following IoT solution features:</a:t>
            </a:r>
          </a:p>
          <a:p>
            <a:pPr>
              <a:lnSpc>
                <a:spcPct val="100000"/>
              </a:lnSpc>
              <a:spcAft>
                <a:spcPts val="1000"/>
              </a:spcAft>
            </a:pPr>
            <a:r>
              <a:rPr lang="en-US" sz="1800" dirty="0"/>
              <a:t>Collect raw security events from the underlying OS (Linux, Windows). To learn more about available security data collectors, see ASC for IoT agent configuration.</a:t>
            </a:r>
          </a:p>
          <a:p>
            <a:pPr>
              <a:lnSpc>
                <a:spcPct val="100000"/>
              </a:lnSpc>
              <a:spcAft>
                <a:spcPts val="1000"/>
              </a:spcAft>
            </a:pPr>
            <a:r>
              <a:rPr lang="en-US" sz="1800" dirty="0"/>
              <a:t>Aggregate raw security events into messages sent through IoT hub.</a:t>
            </a:r>
          </a:p>
          <a:p>
            <a:pPr>
              <a:lnSpc>
                <a:spcPct val="100000"/>
              </a:lnSpc>
              <a:spcAft>
                <a:spcPts val="1000"/>
              </a:spcAft>
            </a:pPr>
            <a:r>
              <a:rPr lang="en-US" sz="1800" dirty="0"/>
              <a:t>Authenticate with existing device identity, or a dedicated module identity. </a:t>
            </a:r>
          </a:p>
          <a:p>
            <a:pPr>
              <a:lnSpc>
                <a:spcPct val="100000"/>
              </a:lnSpc>
              <a:spcAft>
                <a:spcPts val="1000"/>
              </a:spcAft>
            </a:pPr>
            <a:r>
              <a:rPr lang="en-US" sz="1800" dirty="0"/>
              <a:t>Configure remotely through use of the </a:t>
            </a:r>
            <a:r>
              <a:rPr lang="en-US" sz="1800" dirty="0" err="1"/>
              <a:t>atpforiot</a:t>
            </a:r>
            <a:r>
              <a:rPr lang="en-US" sz="1800" dirty="0"/>
              <a:t> module twin. </a:t>
            </a:r>
          </a:p>
          <a:p>
            <a:pPr>
              <a:lnSpc>
                <a:spcPct val="100000"/>
              </a:lnSpc>
              <a:spcAft>
                <a:spcPts val="1000"/>
              </a:spcAft>
            </a:pPr>
            <a:endParaRPr lang="en-US" sz="1800" dirty="0"/>
          </a:p>
          <a:p>
            <a:pPr>
              <a:lnSpc>
                <a:spcPct val="100000"/>
              </a:lnSpc>
              <a:spcAft>
                <a:spcPts val="1000"/>
              </a:spcAft>
            </a:pPr>
            <a:r>
              <a:rPr lang="en-US" sz="1800" dirty="0"/>
              <a:t>https://github.com/Azure/Azure-IoT-Security-Agent-C</a:t>
            </a:r>
          </a:p>
          <a:p>
            <a:endParaRPr lang="en-US" sz="1800" b="1" dirty="0"/>
          </a:p>
        </p:txBody>
      </p:sp>
    </p:spTree>
    <p:extLst>
      <p:ext uri="{BB962C8B-B14F-4D97-AF65-F5344CB8AC3E}">
        <p14:creationId xmlns:p14="http://schemas.microsoft.com/office/powerpoint/2010/main" val="171744371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B9724-402C-4A7F-B88E-D7B6A5EB28F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346F579-1A99-4BB7-AFBC-9CF1A65B48E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A11D93D-83D3-4A17-8662-ADCD25823DA9}"/>
              </a:ext>
            </a:extLst>
          </p:cNvPr>
          <p:cNvPicPr>
            <a:picLocks noChangeAspect="1"/>
          </p:cNvPicPr>
          <p:nvPr/>
        </p:nvPicPr>
        <p:blipFill>
          <a:blip r:embed="rId2"/>
          <a:stretch>
            <a:fillRect/>
          </a:stretch>
        </p:blipFill>
        <p:spPr>
          <a:xfrm>
            <a:off x="0" y="37443"/>
            <a:ext cx="12192000" cy="6783114"/>
          </a:xfrm>
          <a:prstGeom prst="rect">
            <a:avLst/>
          </a:prstGeom>
        </p:spPr>
      </p:pic>
    </p:spTree>
    <p:extLst>
      <p:ext uri="{BB962C8B-B14F-4D97-AF65-F5344CB8AC3E}">
        <p14:creationId xmlns:p14="http://schemas.microsoft.com/office/powerpoint/2010/main" val="6412435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Security Center + Security Agent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Security Center alerts and recommendations and device log data is sent to Log Analytics.</a:t>
            </a:r>
            <a:endParaRPr lang="en-US" sz="1800" b="1" dirty="0"/>
          </a:p>
        </p:txBody>
      </p:sp>
      <p:pic>
        <p:nvPicPr>
          <p:cNvPr id="4" name="Picture 3" descr="Graphical user interface, application&#10;&#10;Description automatically generated">
            <a:extLst>
              <a:ext uri="{FF2B5EF4-FFF2-40B4-BE49-F238E27FC236}">
                <a16:creationId xmlns:a16="http://schemas.microsoft.com/office/drawing/2014/main" id="{DB8CB81A-BCAC-41BB-9114-14F6080301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764" y="2070400"/>
            <a:ext cx="5109046" cy="3427900"/>
          </a:xfrm>
          <a:prstGeom prst="rect">
            <a:avLst/>
          </a:prstGeom>
        </p:spPr>
      </p:pic>
      <p:pic>
        <p:nvPicPr>
          <p:cNvPr id="6" name="Picture 5" descr="Graphical user interface, text, application, email&#10;&#10;Description automatically generated">
            <a:extLst>
              <a:ext uri="{FF2B5EF4-FFF2-40B4-BE49-F238E27FC236}">
                <a16:creationId xmlns:a16="http://schemas.microsoft.com/office/drawing/2014/main" id="{BEF906E8-BAFB-4571-989F-4D72EE8CA3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5821" y="1862016"/>
            <a:ext cx="3372048" cy="3776947"/>
          </a:xfrm>
          <a:prstGeom prst="rect">
            <a:avLst/>
          </a:prstGeom>
        </p:spPr>
      </p:pic>
    </p:spTree>
    <p:extLst>
      <p:ext uri="{BB962C8B-B14F-4D97-AF65-F5344CB8AC3E}">
        <p14:creationId xmlns:p14="http://schemas.microsoft.com/office/powerpoint/2010/main" val="222468823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Sphere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669574" cy="502447"/>
          </a:xfrm>
        </p:spPr>
        <p:txBody>
          <a:bodyPr/>
          <a:lstStyle/>
          <a:p>
            <a:pPr>
              <a:lnSpc>
                <a:spcPct val="100000"/>
              </a:lnSpc>
              <a:spcAft>
                <a:spcPts val="1000"/>
              </a:spcAft>
            </a:pPr>
            <a:r>
              <a:rPr lang="en-US" sz="1800" dirty="0"/>
              <a:t>Azure Sphere is a secured, high-level application platform with built-in communication and security features for internet-connected devices. </a:t>
            </a:r>
          </a:p>
          <a:p>
            <a:pPr>
              <a:lnSpc>
                <a:spcPct val="100000"/>
              </a:lnSpc>
              <a:spcAft>
                <a:spcPts val="1000"/>
              </a:spcAft>
            </a:pPr>
            <a:endParaRPr lang="en-US" sz="1800" dirty="0"/>
          </a:p>
          <a:p>
            <a:pPr>
              <a:lnSpc>
                <a:spcPct val="100000"/>
              </a:lnSpc>
              <a:spcAft>
                <a:spcPts val="1000"/>
              </a:spcAft>
            </a:pPr>
            <a:r>
              <a:rPr lang="en-US" sz="1800" dirty="0"/>
              <a:t>It comprises a secured, connected, crossover microcontroller unit (MCU), a custom high-level Linux-based operating system (OS), and a cloud-based security service that provides continuous, renewable security.</a:t>
            </a:r>
            <a:endParaRPr lang="en-US" sz="1800" b="1" dirty="0"/>
          </a:p>
        </p:txBody>
      </p:sp>
      <p:pic>
        <p:nvPicPr>
          <p:cNvPr id="5" name="Picture 4" descr="Diagram&#10;&#10;Description automatically generated">
            <a:extLst>
              <a:ext uri="{FF2B5EF4-FFF2-40B4-BE49-F238E27FC236}">
                <a16:creationId xmlns:a16="http://schemas.microsoft.com/office/drawing/2014/main" id="{64ADAA76-BAC5-4674-98FD-0FB2E0BB7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352" y="1046747"/>
            <a:ext cx="4701103" cy="3375450"/>
          </a:xfrm>
          <a:prstGeom prst="rect">
            <a:avLst/>
          </a:prstGeom>
        </p:spPr>
      </p:pic>
    </p:spTree>
    <p:extLst>
      <p:ext uri="{BB962C8B-B14F-4D97-AF65-F5344CB8AC3E}">
        <p14:creationId xmlns:p14="http://schemas.microsoft.com/office/powerpoint/2010/main" val="3630058564"/>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Security Baseline (IoT)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8452879" cy="502447"/>
          </a:xfrm>
        </p:spPr>
        <p:txBody>
          <a:bodyPr/>
          <a:lstStyle/>
          <a:p>
            <a:pPr>
              <a:lnSpc>
                <a:spcPct val="100000"/>
              </a:lnSpc>
              <a:spcAft>
                <a:spcPts val="1000"/>
              </a:spcAft>
            </a:pPr>
            <a:r>
              <a:rPr lang="en-US" sz="1800" dirty="0"/>
              <a:t>The Azure Security Benchmark provides recommendations on how you can secure your cloud solutions on Azure.</a:t>
            </a:r>
          </a:p>
          <a:p>
            <a:pPr>
              <a:lnSpc>
                <a:spcPct val="100000"/>
              </a:lnSpc>
              <a:spcAft>
                <a:spcPts val="1000"/>
              </a:spcAft>
            </a:pPr>
            <a:r>
              <a:rPr lang="en-US" sz="1800" dirty="0"/>
              <a:t>Content is grouped by the security controls defined by the Azure Security Benchmark and the related guidance applicable to Azure IoT Hub.</a:t>
            </a:r>
          </a:p>
          <a:p>
            <a:pPr>
              <a:lnSpc>
                <a:spcPct val="100000"/>
              </a:lnSpc>
              <a:spcAft>
                <a:spcPts val="1000"/>
              </a:spcAft>
            </a:pPr>
            <a:endParaRPr lang="en-US" sz="1800" b="1" dirty="0"/>
          </a:p>
          <a:p>
            <a:pPr>
              <a:lnSpc>
                <a:spcPct val="100000"/>
              </a:lnSpc>
              <a:spcAft>
                <a:spcPts val="1000"/>
              </a:spcAft>
            </a:pPr>
            <a:r>
              <a:rPr lang="en-US" sz="1800" b="1" dirty="0"/>
              <a:t>https://docs.microsoft.com/en-us/security/benchmark/azure/baselines/iot-hub-security-baseline?toc=/azure/iot-hub/TOC.json</a:t>
            </a:r>
          </a:p>
        </p:txBody>
      </p:sp>
      <p:pic>
        <p:nvPicPr>
          <p:cNvPr id="4" name="Picture 3">
            <a:extLst>
              <a:ext uri="{FF2B5EF4-FFF2-40B4-BE49-F238E27FC236}">
                <a16:creationId xmlns:a16="http://schemas.microsoft.com/office/drawing/2014/main" id="{A595AC6C-5F2F-4722-9EBC-9BF0B2104531}"/>
              </a:ext>
            </a:extLst>
          </p:cNvPr>
          <p:cNvPicPr>
            <a:picLocks noChangeAspect="1"/>
          </p:cNvPicPr>
          <p:nvPr/>
        </p:nvPicPr>
        <p:blipFill>
          <a:blip r:embed="rId3"/>
          <a:stretch>
            <a:fillRect/>
          </a:stretch>
        </p:blipFill>
        <p:spPr>
          <a:xfrm>
            <a:off x="9086599" y="1043990"/>
            <a:ext cx="1971675" cy="3590925"/>
          </a:xfrm>
          <a:prstGeom prst="rect">
            <a:avLst/>
          </a:prstGeom>
        </p:spPr>
      </p:pic>
    </p:spTree>
    <p:extLst>
      <p:ext uri="{BB962C8B-B14F-4D97-AF65-F5344CB8AC3E}">
        <p14:creationId xmlns:p14="http://schemas.microsoft.com/office/powerpoint/2010/main" val="3228596940"/>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a:xfrm>
            <a:off x="585216" y="3045618"/>
            <a:ext cx="9144000" cy="488788"/>
          </a:xfrm>
        </p:spPr>
        <p:txBody>
          <a:bodyPr/>
          <a:lstStyle/>
          <a:p>
            <a:r>
              <a:rPr lang="en-US" dirty="0"/>
              <a:t>Recommendations</a:t>
            </a:r>
          </a:p>
        </p:txBody>
      </p:sp>
    </p:spTree>
    <p:extLst>
      <p:ext uri="{BB962C8B-B14F-4D97-AF65-F5344CB8AC3E}">
        <p14:creationId xmlns:p14="http://schemas.microsoft.com/office/powerpoint/2010/main" val="3226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Recommendations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All of the previously discussed Azure Defender solutions will evaluate either the control or data plane of Azure or non-Azure resources and generate security recommendations based on that particular resources best practices.</a:t>
            </a:r>
          </a:p>
          <a:p>
            <a:pPr>
              <a:lnSpc>
                <a:spcPct val="100000"/>
              </a:lnSpc>
              <a:spcAft>
                <a:spcPts val="1000"/>
              </a:spcAft>
            </a:pPr>
            <a:endParaRPr lang="en-US" sz="1800" dirty="0"/>
          </a:p>
          <a:p>
            <a:pPr>
              <a:lnSpc>
                <a:spcPct val="100000"/>
              </a:lnSpc>
              <a:spcAft>
                <a:spcPts val="1000"/>
              </a:spcAft>
            </a:pPr>
            <a:r>
              <a:rPr lang="en-US" sz="1800" dirty="0"/>
              <a:t>Recommendations give you suggestions on how to better secure your resources. You implement a recommendation by following the remediation steps provided in the recommendation.</a:t>
            </a:r>
          </a:p>
          <a:p>
            <a:pPr>
              <a:lnSpc>
                <a:spcPct val="100000"/>
              </a:lnSpc>
              <a:spcAft>
                <a:spcPts val="1000"/>
              </a:spcAft>
            </a:pPr>
            <a:endParaRPr lang="en-US" sz="1800" b="1" dirty="0"/>
          </a:p>
          <a:p>
            <a:pPr>
              <a:lnSpc>
                <a:spcPct val="100000"/>
              </a:lnSpc>
              <a:spcAft>
                <a:spcPts val="1000"/>
              </a:spcAft>
            </a:pPr>
            <a:r>
              <a:rPr lang="en-US" sz="1800" dirty="0"/>
              <a:t>Recommendations can have automation remediation tasks or require manual</a:t>
            </a:r>
            <a:br>
              <a:rPr lang="en-US" sz="1800" dirty="0"/>
            </a:br>
            <a:r>
              <a:rPr lang="en-US" sz="1800" dirty="0"/>
              <a:t> intervention, however the </a:t>
            </a:r>
            <a:r>
              <a:rPr lang="en-US" sz="1800" b="1" dirty="0"/>
              <a:t>Fix</a:t>
            </a:r>
            <a:r>
              <a:rPr lang="en-US" sz="1800" dirty="0"/>
              <a:t> feature is only available for specific recommendations.</a:t>
            </a:r>
          </a:p>
        </p:txBody>
      </p:sp>
      <p:pic>
        <p:nvPicPr>
          <p:cNvPr id="4" name="Picture 3" descr="Graphical user interface, application&#10;&#10;Description automatically generated">
            <a:extLst>
              <a:ext uri="{FF2B5EF4-FFF2-40B4-BE49-F238E27FC236}">
                <a16:creationId xmlns:a16="http://schemas.microsoft.com/office/drawing/2014/main" id="{D3083E9E-2360-4ECA-B498-C145793636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5984" y="3711742"/>
            <a:ext cx="1600000" cy="2171429"/>
          </a:xfrm>
          <a:prstGeom prst="rect">
            <a:avLst/>
          </a:prstGeom>
        </p:spPr>
      </p:pic>
      <p:pic>
        <p:nvPicPr>
          <p:cNvPr id="6" name="Picture 5">
            <a:extLst>
              <a:ext uri="{FF2B5EF4-FFF2-40B4-BE49-F238E27FC236}">
                <a16:creationId xmlns:a16="http://schemas.microsoft.com/office/drawing/2014/main" id="{3D534348-27C7-44EE-9B6B-16A5B69D34BE}"/>
              </a:ext>
            </a:extLst>
          </p:cNvPr>
          <p:cNvPicPr>
            <a:picLocks noChangeAspect="1"/>
          </p:cNvPicPr>
          <p:nvPr/>
        </p:nvPicPr>
        <p:blipFill>
          <a:blip r:embed="rId4"/>
          <a:stretch>
            <a:fillRect/>
          </a:stretch>
        </p:blipFill>
        <p:spPr>
          <a:xfrm>
            <a:off x="521368" y="4563728"/>
            <a:ext cx="8610600" cy="1628775"/>
          </a:xfrm>
          <a:prstGeom prst="rect">
            <a:avLst/>
          </a:prstGeom>
        </p:spPr>
      </p:pic>
    </p:spTree>
    <p:extLst>
      <p:ext uri="{BB962C8B-B14F-4D97-AF65-F5344CB8AC3E}">
        <p14:creationId xmlns:p14="http://schemas.microsoft.com/office/powerpoint/2010/main" val="3753846658"/>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Disable Recommendations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1045685" cy="502447"/>
          </a:xfrm>
        </p:spPr>
        <p:txBody>
          <a:bodyPr/>
          <a:lstStyle/>
          <a:p>
            <a:pPr>
              <a:lnSpc>
                <a:spcPct val="100000"/>
              </a:lnSpc>
              <a:spcAft>
                <a:spcPts val="1000"/>
              </a:spcAft>
            </a:pPr>
            <a:r>
              <a:rPr lang="en-US" sz="1800" dirty="0"/>
              <a:t>Occasionally, a resource will be listed that you feel shouldn't be included. Or a recommendation will show in a scope where you feel it doesn't belong. </a:t>
            </a:r>
          </a:p>
          <a:p>
            <a:pPr>
              <a:lnSpc>
                <a:spcPct val="100000"/>
              </a:lnSpc>
              <a:spcAft>
                <a:spcPts val="1000"/>
              </a:spcAft>
            </a:pPr>
            <a:r>
              <a:rPr lang="en-US" sz="1800" dirty="0"/>
              <a:t>Example: The resource might have been remediated by a process not tracked by Security Center. The recommendation might be inappropriate for a specific subscription. Or perhaps your organization has simply decided to accept the risks related to the specific resource or recommendation.</a:t>
            </a:r>
          </a:p>
          <a:p>
            <a:pPr>
              <a:lnSpc>
                <a:spcPct val="100000"/>
              </a:lnSpc>
              <a:spcAft>
                <a:spcPts val="1000"/>
              </a:spcAft>
            </a:pPr>
            <a:endParaRPr lang="en-US" sz="1800" dirty="0"/>
          </a:p>
          <a:p>
            <a:pPr>
              <a:lnSpc>
                <a:spcPct val="100000"/>
              </a:lnSpc>
              <a:spcAft>
                <a:spcPts val="1000"/>
              </a:spcAft>
            </a:pPr>
            <a:r>
              <a:rPr lang="en-US" sz="1800" b="1" dirty="0"/>
              <a:t>Exempt a resource</a:t>
            </a:r>
            <a:r>
              <a:rPr lang="en-US" sz="1800" dirty="0"/>
              <a:t> to ensure it isn't listed with the unhealthy resources in the future, and doesn't impact your secure score. The resource will be listed as not applicable and the reason will be shown as "exempted" with the specific justification you select.</a:t>
            </a:r>
          </a:p>
          <a:p>
            <a:pPr>
              <a:lnSpc>
                <a:spcPct val="100000"/>
              </a:lnSpc>
              <a:spcAft>
                <a:spcPts val="1000"/>
              </a:spcAft>
            </a:pPr>
            <a:r>
              <a:rPr lang="en-US" sz="1800" b="1" dirty="0"/>
              <a:t>Exempt a subscription or management group</a:t>
            </a:r>
            <a:r>
              <a:rPr lang="en-US" sz="1800" dirty="0"/>
              <a:t> to ensure that the recommendation doesn't impact your secure score and won't be shown for the subscription or management group in the future. This relates to existing resources and any you create in the future. The recommendation will be marked with the specific justification you select for the scope that you selected.</a:t>
            </a:r>
          </a:p>
          <a:p>
            <a:pPr>
              <a:lnSpc>
                <a:spcPct val="100000"/>
              </a:lnSpc>
              <a:spcAft>
                <a:spcPts val="1000"/>
              </a:spcAft>
            </a:pPr>
            <a:endParaRPr lang="en-US" sz="1800" dirty="0"/>
          </a:p>
          <a:p>
            <a:pPr>
              <a:lnSpc>
                <a:spcPct val="100000"/>
              </a:lnSpc>
              <a:spcAft>
                <a:spcPts val="1000"/>
              </a:spcAft>
            </a:pPr>
            <a:r>
              <a:rPr lang="en-US" sz="1800" dirty="0"/>
              <a:t>Recommendations that are generated from any custom initiatives assigned to your subscriptions cannot be exempted</a:t>
            </a:r>
          </a:p>
          <a:p>
            <a:pPr>
              <a:lnSpc>
                <a:spcPct val="100000"/>
              </a:lnSpc>
              <a:spcAft>
                <a:spcPts val="1000"/>
              </a:spcAft>
            </a:pPr>
            <a:endParaRPr lang="en-US" sz="1800" dirty="0"/>
          </a:p>
        </p:txBody>
      </p:sp>
    </p:spTree>
    <p:extLst>
      <p:ext uri="{BB962C8B-B14F-4D97-AF65-F5344CB8AC3E}">
        <p14:creationId xmlns:p14="http://schemas.microsoft.com/office/powerpoint/2010/main" val="151248932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p:txBody>
      </p:sp>
    </p:spTree>
    <p:extLst>
      <p:ext uri="{BB962C8B-B14F-4D97-AF65-F5344CB8AC3E}">
        <p14:creationId xmlns:p14="http://schemas.microsoft.com/office/powerpoint/2010/main" val="3332374828"/>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a:xfrm>
            <a:off x="585216" y="3045618"/>
            <a:ext cx="9144000" cy="488788"/>
          </a:xfrm>
        </p:spPr>
        <p:txBody>
          <a:bodyPr/>
          <a:lstStyle/>
          <a:p>
            <a:r>
              <a:rPr lang="en-US" dirty="0"/>
              <a:t>Azure Defender APIs</a:t>
            </a:r>
          </a:p>
        </p:txBody>
      </p:sp>
    </p:spTree>
    <p:extLst>
      <p:ext uri="{BB962C8B-B14F-4D97-AF65-F5344CB8AC3E}">
        <p14:creationId xmlns:p14="http://schemas.microsoft.com/office/powerpoint/2010/main" val="2330328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APIs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endParaRPr lang="en-US" sz="1800" b="1" dirty="0"/>
          </a:p>
        </p:txBody>
      </p:sp>
    </p:spTree>
    <p:extLst>
      <p:ext uri="{BB962C8B-B14F-4D97-AF65-F5344CB8AC3E}">
        <p14:creationId xmlns:p14="http://schemas.microsoft.com/office/powerpoint/2010/main" val="4118252500"/>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FIM APIs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FIM is only available from Security Center's pages in the Azure portal. There is currently no REST API for working with FIM.</a:t>
            </a:r>
          </a:p>
          <a:p>
            <a:pPr>
              <a:lnSpc>
                <a:spcPct val="100000"/>
              </a:lnSpc>
              <a:spcAft>
                <a:spcPts val="1000"/>
              </a:spcAft>
            </a:pPr>
            <a:r>
              <a:rPr lang="en-US" sz="1800" dirty="0"/>
              <a:t> </a:t>
            </a:r>
            <a:endParaRPr lang="en-US" sz="1800" b="1" dirty="0"/>
          </a:p>
        </p:txBody>
      </p:sp>
    </p:spTree>
    <p:extLst>
      <p:ext uri="{BB962C8B-B14F-4D97-AF65-F5344CB8AC3E}">
        <p14:creationId xmlns:p14="http://schemas.microsoft.com/office/powerpoint/2010/main" val="91707516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59A29-37AD-4F55-9695-4646DBB73D7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665121E-26BC-435A-9365-9DBD52BED55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A90563E-1CF0-4246-9EA7-731B71A7C68C}"/>
              </a:ext>
            </a:extLst>
          </p:cNvPr>
          <p:cNvPicPr>
            <a:picLocks noChangeAspect="1"/>
          </p:cNvPicPr>
          <p:nvPr/>
        </p:nvPicPr>
        <p:blipFill>
          <a:blip r:embed="rId2"/>
          <a:stretch>
            <a:fillRect/>
          </a:stretch>
        </p:blipFill>
        <p:spPr>
          <a:xfrm>
            <a:off x="0" y="48823"/>
            <a:ext cx="12192000" cy="6760354"/>
          </a:xfrm>
          <a:prstGeom prst="rect">
            <a:avLst/>
          </a:prstGeom>
        </p:spPr>
      </p:pic>
    </p:spTree>
    <p:extLst>
      <p:ext uri="{BB962C8B-B14F-4D97-AF65-F5344CB8AC3E}">
        <p14:creationId xmlns:p14="http://schemas.microsoft.com/office/powerpoint/2010/main" val="407397686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Application Control APIs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List</a:t>
            </a:r>
            <a:r>
              <a:rPr lang="en-US" sz="1800" dirty="0"/>
              <a:t> retrieves all your group recommendations and provides a JSON with an object for each group.</a:t>
            </a:r>
          </a:p>
          <a:p>
            <a:pPr>
              <a:lnSpc>
                <a:spcPct val="100000"/>
              </a:lnSpc>
              <a:spcAft>
                <a:spcPts val="1000"/>
              </a:spcAft>
            </a:pPr>
            <a:endParaRPr lang="en-US" sz="1800" dirty="0"/>
          </a:p>
          <a:p>
            <a:pPr>
              <a:lnSpc>
                <a:spcPct val="100000"/>
              </a:lnSpc>
              <a:spcAft>
                <a:spcPts val="1000"/>
              </a:spcAft>
            </a:pPr>
            <a:r>
              <a:rPr lang="en-US" sz="1800" b="1" dirty="0"/>
              <a:t>Get</a:t>
            </a:r>
            <a:r>
              <a:rPr lang="en-US" sz="1800" dirty="0"/>
              <a:t> retrieves the JSON with the full recommendation data (that is, list of machines, publisher/path rules, </a:t>
            </a:r>
            <a:r>
              <a:rPr lang="en-US" sz="1800" dirty="0" err="1"/>
              <a:t>etc</a:t>
            </a:r>
            <a:r>
              <a:rPr lang="en-US" sz="1800" dirty="0"/>
              <a:t>).</a:t>
            </a:r>
          </a:p>
          <a:p>
            <a:pPr>
              <a:lnSpc>
                <a:spcPct val="100000"/>
              </a:lnSpc>
              <a:spcAft>
                <a:spcPts val="1000"/>
              </a:spcAft>
            </a:pPr>
            <a:endParaRPr lang="en-US" sz="1800" dirty="0"/>
          </a:p>
          <a:p>
            <a:pPr>
              <a:lnSpc>
                <a:spcPct val="100000"/>
              </a:lnSpc>
              <a:spcAft>
                <a:spcPts val="1000"/>
              </a:spcAft>
            </a:pPr>
            <a:r>
              <a:rPr lang="en-US" sz="1800" b="1" dirty="0"/>
              <a:t>Put</a:t>
            </a:r>
            <a:r>
              <a:rPr lang="en-US" sz="1800" dirty="0"/>
              <a:t> configures your rule (use the JSON you retrieved with Get as the body for this request).</a:t>
            </a:r>
            <a:endParaRPr lang="en-US" sz="1800" b="1" dirty="0"/>
          </a:p>
        </p:txBody>
      </p:sp>
    </p:spTree>
    <p:extLst>
      <p:ext uri="{BB962C8B-B14F-4D97-AF65-F5344CB8AC3E}">
        <p14:creationId xmlns:p14="http://schemas.microsoft.com/office/powerpoint/2010/main" val="3966149066"/>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Authentication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781869" cy="502447"/>
          </a:xfrm>
        </p:spPr>
        <p:txBody>
          <a:bodyPr/>
          <a:lstStyle/>
          <a:p>
            <a:pPr>
              <a:lnSpc>
                <a:spcPct val="100000"/>
              </a:lnSpc>
              <a:spcAft>
                <a:spcPts val="1000"/>
              </a:spcAft>
            </a:pPr>
            <a:r>
              <a:rPr lang="en-US" sz="1800" dirty="0"/>
              <a:t>TODO</a:t>
            </a:r>
            <a:endParaRPr lang="en-US" sz="1800" b="1" dirty="0"/>
          </a:p>
        </p:txBody>
      </p:sp>
    </p:spTree>
    <p:extLst>
      <p:ext uri="{BB962C8B-B14F-4D97-AF65-F5344CB8AC3E}">
        <p14:creationId xmlns:p14="http://schemas.microsoft.com/office/powerpoint/2010/main" val="4190267129"/>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Versioning / Endpoints / Limits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p:txBody>
      </p:sp>
    </p:spTree>
    <p:extLst>
      <p:ext uri="{BB962C8B-B14F-4D97-AF65-F5344CB8AC3E}">
        <p14:creationId xmlns:p14="http://schemas.microsoft.com/office/powerpoint/2010/main" val="2031401370"/>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Limits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p:txBody>
      </p:sp>
    </p:spTree>
    <p:extLst>
      <p:ext uri="{BB962C8B-B14F-4D97-AF65-F5344CB8AC3E}">
        <p14:creationId xmlns:p14="http://schemas.microsoft.com/office/powerpoint/2010/main" val="241338082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661993"/>
          </a:xfrm>
        </p:spPr>
        <p:txBody>
          <a:bodyPr/>
          <a:lstStyle/>
          <a:p>
            <a:r>
              <a:rPr lang="en-US" dirty="0"/>
              <a:t>Do preview recommendations render a resource unhealthy?</a:t>
            </a:r>
          </a:p>
          <a:p>
            <a:endParaRPr lang="en-US" dirty="0"/>
          </a:p>
          <a:p>
            <a:r>
              <a:rPr lang="en-US" dirty="0"/>
              <a:t>Are they calculated in your secure score?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3674049135"/>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538883"/>
          </a:xfrm>
        </p:spPr>
        <p:txBody>
          <a:bodyPr/>
          <a:lstStyle/>
          <a:p>
            <a:r>
              <a:rPr lang="en-US" dirty="0"/>
              <a:t>What could be the issue if you disable a policy recommendation at the subscription level yet the recommendations are still showing up?</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533002481"/>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a:xfrm>
            <a:off x="585216" y="2556831"/>
            <a:ext cx="9144000" cy="977575"/>
          </a:xfrm>
        </p:spPr>
        <p:txBody>
          <a:bodyPr/>
          <a:lstStyle/>
          <a:p>
            <a:r>
              <a:rPr lang="en-US" dirty="0"/>
              <a:t>Azure Security Center + Azure Defender – Case Studies</a:t>
            </a:r>
          </a:p>
        </p:txBody>
      </p:sp>
    </p:spTree>
    <p:extLst>
      <p:ext uri="{BB962C8B-B14F-4D97-AF65-F5344CB8AC3E}">
        <p14:creationId xmlns:p14="http://schemas.microsoft.com/office/powerpoint/2010/main" val="2628640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NCR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8525069" cy="3611642"/>
          </a:xfrm>
        </p:spPr>
        <p:txBody>
          <a:bodyPr/>
          <a:lstStyle/>
          <a:p>
            <a:pPr>
              <a:lnSpc>
                <a:spcPct val="100000"/>
              </a:lnSpc>
              <a:spcAft>
                <a:spcPts val="1000"/>
              </a:spcAft>
            </a:pPr>
            <a:r>
              <a:rPr lang="en-US" sz="1800" dirty="0"/>
              <a:t>“The moment a solution is installed in the Azure environment, it becomes integrated with Azure Security Center and shows up in the centralized dashboard as an element for us to address in our security posture.” </a:t>
            </a:r>
          </a:p>
          <a:p>
            <a:pPr>
              <a:lnSpc>
                <a:spcPct val="100000"/>
              </a:lnSpc>
              <a:spcAft>
                <a:spcPts val="1000"/>
              </a:spcAft>
            </a:pPr>
            <a:endParaRPr lang="en-US" sz="1800" dirty="0"/>
          </a:p>
          <a:p>
            <a:pPr>
              <a:lnSpc>
                <a:spcPct val="100000"/>
              </a:lnSpc>
              <a:spcAft>
                <a:spcPts val="1000"/>
              </a:spcAft>
            </a:pPr>
            <a:r>
              <a:rPr lang="en-US" sz="1800" dirty="0"/>
              <a:t>To help secure storage, IT staff set up </a:t>
            </a:r>
            <a:r>
              <a:rPr lang="en-US" sz="1800" b="1" dirty="0"/>
              <a:t>Azure Defender for SQL</a:t>
            </a:r>
            <a:r>
              <a:rPr lang="en-US" sz="1800" dirty="0"/>
              <a:t>, which provides vulnerability assessments and advanced protection against threats like SQL injection attacks. NCR has a data lake, storage blobs, and containers in Azure that it uses across different solutions. It also has Azure SQL databases, some of which are backed by hyperscale storage technology to handle fluctuations in demand. </a:t>
            </a:r>
          </a:p>
          <a:p>
            <a:pPr>
              <a:lnSpc>
                <a:spcPct val="100000"/>
              </a:lnSpc>
              <a:spcAft>
                <a:spcPts val="1000"/>
              </a:spcAft>
            </a:pPr>
            <a:endParaRPr lang="en-US" sz="1800" dirty="0"/>
          </a:p>
          <a:p>
            <a:pPr>
              <a:lnSpc>
                <a:spcPct val="100000"/>
              </a:lnSpc>
              <a:spcAft>
                <a:spcPts val="1000"/>
              </a:spcAft>
            </a:pPr>
            <a:r>
              <a:rPr lang="en-US" sz="1800" dirty="0"/>
              <a:t>The biggest benefits of Azure Security Center are centralized security with visibility into entire deployments. And every time we bring a new solution into the cloud, we automate security. We don’t have to have teams writing or installing configuration management tools; we have a more agile approach to the cloud using an infrastructure-as-code methodology with Azure Resource Manager.</a:t>
            </a:r>
          </a:p>
        </p:txBody>
      </p:sp>
      <p:pic>
        <p:nvPicPr>
          <p:cNvPr id="5" name="Picture 4" descr="A picture containing text&#10;&#10;Description automatically generated">
            <a:extLst>
              <a:ext uri="{FF2B5EF4-FFF2-40B4-BE49-F238E27FC236}">
                <a16:creationId xmlns:a16="http://schemas.microsoft.com/office/drawing/2014/main" id="{299D4F50-CE31-4263-AC40-67498B6E3B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8457" y="868278"/>
            <a:ext cx="1858879" cy="1858879"/>
          </a:xfrm>
          <a:prstGeom prst="rect">
            <a:avLst/>
          </a:prstGeom>
        </p:spPr>
      </p:pic>
    </p:spTree>
    <p:extLst>
      <p:ext uri="{BB962C8B-B14F-4D97-AF65-F5344CB8AC3E}">
        <p14:creationId xmlns:p14="http://schemas.microsoft.com/office/powerpoint/2010/main" val="1020390319"/>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Centro Paula Souza</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7767077" cy="3611642"/>
          </a:xfrm>
        </p:spPr>
        <p:txBody>
          <a:bodyPr/>
          <a:lstStyle/>
          <a:p>
            <a:pPr>
              <a:lnSpc>
                <a:spcPct val="100000"/>
              </a:lnSpc>
              <a:spcAft>
                <a:spcPts val="1000"/>
              </a:spcAft>
            </a:pPr>
            <a:r>
              <a:rPr lang="en-US" sz="1800" dirty="0"/>
              <a:t>We had a good visibility on the technical side about how a tool like Azure Security Center would help us, and how the implementation was quick, agile and transparent, without causing any problems in our structure. </a:t>
            </a:r>
          </a:p>
          <a:p>
            <a:pPr>
              <a:lnSpc>
                <a:spcPct val="100000"/>
              </a:lnSpc>
              <a:spcAft>
                <a:spcPts val="1000"/>
              </a:spcAft>
            </a:pPr>
            <a:endParaRPr lang="en-US" sz="1800" dirty="0"/>
          </a:p>
          <a:p>
            <a:pPr>
              <a:lnSpc>
                <a:spcPct val="100000"/>
              </a:lnSpc>
              <a:spcAft>
                <a:spcPts val="1000"/>
              </a:spcAft>
            </a:pPr>
            <a:r>
              <a:rPr lang="en-US" sz="1800" dirty="0"/>
              <a:t>From the user’s perspective it gave us visibility. We identified, for example, machines in the schools that were being used for bitcoin mining</a:t>
            </a:r>
          </a:p>
          <a:p>
            <a:pPr>
              <a:lnSpc>
                <a:spcPct val="100000"/>
              </a:lnSpc>
              <a:spcAft>
                <a:spcPts val="1000"/>
              </a:spcAft>
            </a:pPr>
            <a:endParaRPr lang="en-US" sz="1800" dirty="0"/>
          </a:p>
          <a:p>
            <a:pPr>
              <a:lnSpc>
                <a:spcPct val="100000"/>
              </a:lnSpc>
              <a:spcAft>
                <a:spcPts val="1000"/>
              </a:spcAft>
            </a:pPr>
            <a:r>
              <a:rPr lang="en-US" sz="1800" dirty="0"/>
              <a:t>On average CPS’s Azure Security Center captures more than 588 million security events per week, identifying between 15 to 30 really critical events, such as brute-force attacks.</a:t>
            </a:r>
          </a:p>
        </p:txBody>
      </p:sp>
      <p:pic>
        <p:nvPicPr>
          <p:cNvPr id="5" name="Picture 4" descr="Icon&#10;&#10;Description automatically generated">
            <a:extLst>
              <a:ext uri="{FF2B5EF4-FFF2-40B4-BE49-F238E27FC236}">
                <a16:creationId xmlns:a16="http://schemas.microsoft.com/office/drawing/2014/main" id="{0540657C-E746-4A0E-B6EB-25A38CF72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6329" y="601594"/>
            <a:ext cx="2857500" cy="2028825"/>
          </a:xfrm>
          <a:prstGeom prst="rect">
            <a:avLst/>
          </a:prstGeom>
        </p:spPr>
      </p:pic>
    </p:spTree>
    <p:extLst>
      <p:ext uri="{BB962C8B-B14F-4D97-AF65-F5344CB8AC3E}">
        <p14:creationId xmlns:p14="http://schemas.microsoft.com/office/powerpoint/2010/main" val="2160971864"/>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whiteboard designs</a:t>
            </a:r>
          </a:p>
        </p:txBody>
      </p:sp>
    </p:spTree>
    <p:extLst>
      <p:ext uri="{BB962C8B-B14F-4D97-AF65-F5344CB8AC3E}">
        <p14:creationId xmlns:p14="http://schemas.microsoft.com/office/powerpoint/2010/main" val="1020767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GradientRiseVTI">
  <a:themeElements>
    <a:clrScheme name="AnalogousFromLightSeedRightStep">
      <a:dk1>
        <a:srgbClr val="000000"/>
      </a:dk1>
      <a:lt1>
        <a:srgbClr val="FFFFFF"/>
      </a:lt1>
      <a:dk2>
        <a:srgbClr val="243141"/>
      </a:dk2>
      <a:lt2>
        <a:srgbClr val="E8E2E4"/>
      </a:lt2>
      <a:accent1>
        <a:srgbClr val="80AA9F"/>
      </a:accent1>
      <a:accent2>
        <a:srgbClr val="7AAAB2"/>
      </a:accent2>
      <a:accent3>
        <a:srgbClr val="8CA3C1"/>
      </a:accent3>
      <a:accent4>
        <a:srgbClr val="7F80BA"/>
      </a:accent4>
      <a:accent5>
        <a:srgbClr val="A996C6"/>
      </a:accent5>
      <a:accent6>
        <a:srgbClr val="AF7FBA"/>
      </a:accent6>
      <a:hlink>
        <a:srgbClr val="AE697C"/>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12263</TotalTime>
  <Words>11960</Words>
  <Application>Microsoft Office PowerPoint</Application>
  <PresentationFormat>Widescreen</PresentationFormat>
  <Paragraphs>1362</Paragraphs>
  <Slides>193</Slides>
  <Notes>150</Notes>
  <HiddenSlides>0</HiddenSlides>
  <MMClips>0</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193</vt:i4>
      </vt:variant>
    </vt:vector>
  </HeadingPairs>
  <TitlesOfParts>
    <vt:vector size="212" baseType="lpstr">
      <vt:lpstr>Arial</vt:lpstr>
      <vt:lpstr>Arial Nova</vt:lpstr>
      <vt:lpstr>Avenir Next LT Pro</vt:lpstr>
      <vt:lpstr>Avenir Next LT Pro Light</vt:lpstr>
      <vt:lpstr>Calibri</vt:lpstr>
      <vt:lpstr>Consolas</vt:lpstr>
      <vt:lpstr>MentiText</vt:lpstr>
      <vt:lpstr>Open Sans</vt:lpstr>
      <vt:lpstr>Proxima Nova</vt:lpstr>
      <vt:lpstr>Segoe UI</vt:lpstr>
      <vt:lpstr>Segoe UI Light</vt:lpstr>
      <vt:lpstr>Segoe UI Semibold</vt:lpstr>
      <vt:lpstr>Segoe UI Semilight</vt:lpstr>
      <vt:lpstr>Times New Roman</vt:lpstr>
      <vt:lpstr>Wingdings</vt:lpstr>
      <vt:lpstr>Analytics Surge</vt:lpstr>
      <vt:lpstr>2_Microsoft Generic 2019</vt:lpstr>
      <vt:lpstr>Analytics Surge</vt:lpstr>
      <vt:lpstr>GradientRiseVTI</vt:lpstr>
      <vt:lpstr>Welcome to  Azure Defender + Azure Sentinel Better Together!  Day 1</vt:lpstr>
      <vt:lpstr>PowerPoint Presentation</vt:lpstr>
      <vt:lpstr>Pre-requisites</vt:lpstr>
      <vt:lpstr>Security Center + Azure Defender + Azure Sentinel</vt:lpstr>
      <vt:lpstr>Why are we here?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Defender + Azure Sentinel : Better Together</vt:lpstr>
      <vt:lpstr>PowerPoint Presentation</vt:lpstr>
      <vt:lpstr>Azure Defender</vt:lpstr>
      <vt:lpstr>Azure Defender</vt:lpstr>
      <vt:lpstr>Azure Defender</vt:lpstr>
      <vt:lpstr>CSPM Philosophy </vt:lpstr>
      <vt:lpstr>Azure Arc</vt:lpstr>
      <vt:lpstr>Azure Arc</vt:lpstr>
      <vt:lpstr>PowerPoint Presentation</vt:lpstr>
      <vt:lpstr>Supported Service</vt:lpstr>
      <vt:lpstr>Azure Arc Architecture</vt:lpstr>
      <vt:lpstr>PowerPoint Presentation</vt:lpstr>
      <vt:lpstr>Azure Arc + Azure Security Center</vt:lpstr>
      <vt:lpstr>Azure Lighthouse</vt:lpstr>
      <vt:lpstr>Azure Lighthouse</vt:lpstr>
      <vt:lpstr>Azure Lighthouse Architecture</vt:lpstr>
      <vt:lpstr>PowerPoint Presentation</vt:lpstr>
      <vt:lpstr>PowerPoint Presentation</vt:lpstr>
      <vt:lpstr>Azure Defender Solutions</vt:lpstr>
      <vt:lpstr>Agenda</vt:lpstr>
      <vt:lpstr>VM + SQL Vulnerability Assessments</vt:lpstr>
      <vt:lpstr>Azure Defender – VM Vulnerability Assessment</vt:lpstr>
      <vt:lpstr>Qualys Scanner</vt:lpstr>
      <vt:lpstr>Third-party vulnerability scanners</vt:lpstr>
      <vt:lpstr>Azure Defender – SQL Vulnerability </vt:lpstr>
      <vt:lpstr>Azure Purview</vt:lpstr>
      <vt:lpstr>File Integrity</vt:lpstr>
      <vt:lpstr>File Integrity</vt:lpstr>
      <vt:lpstr>KQL</vt:lpstr>
      <vt:lpstr>KQL – Common Queries</vt:lpstr>
      <vt:lpstr>Container Image Scanning</vt:lpstr>
      <vt:lpstr>Container Protection</vt:lpstr>
      <vt:lpstr>Azure Kubernetes Service</vt:lpstr>
      <vt:lpstr>Azure Kubernetes Service</vt:lpstr>
      <vt:lpstr>Azure Arc enabled AKS</vt:lpstr>
      <vt:lpstr>Container Image Scanning</vt:lpstr>
      <vt:lpstr>Container Scanning (Docker)</vt:lpstr>
      <vt:lpstr>Adaptive Application Control</vt:lpstr>
      <vt:lpstr>Adaptive Application Control</vt:lpstr>
      <vt:lpstr>KQL</vt:lpstr>
      <vt:lpstr>KQL – Common Queries</vt:lpstr>
      <vt:lpstr>Adaptive Network Hardening</vt:lpstr>
      <vt:lpstr>Adaptive Network Hardening</vt:lpstr>
      <vt:lpstr>Just In Time VM Access</vt:lpstr>
      <vt:lpstr>JIT VM Access</vt:lpstr>
      <vt:lpstr>KQL</vt:lpstr>
      <vt:lpstr>KQL – Common Queries</vt:lpstr>
      <vt:lpstr>Network Map</vt:lpstr>
      <vt:lpstr>Network Map</vt:lpstr>
      <vt:lpstr>Topology View</vt:lpstr>
      <vt:lpstr>Traffic View</vt:lpstr>
      <vt:lpstr>Network Map</vt:lpstr>
      <vt:lpstr>Azure Policy</vt:lpstr>
      <vt:lpstr>Azure Policy</vt:lpstr>
      <vt:lpstr>Policy Definitions</vt:lpstr>
      <vt:lpstr>Initiative Definitions</vt:lpstr>
      <vt:lpstr>Azure Defender + Azure Policy</vt:lpstr>
      <vt:lpstr>Azure Blueprints</vt:lpstr>
      <vt:lpstr>IoT Security</vt:lpstr>
      <vt:lpstr>Azure Defender for IoT</vt:lpstr>
      <vt:lpstr>Azure Defender for IoT - Portal</vt:lpstr>
      <vt:lpstr>Agentless-based (IoT Sensors)</vt:lpstr>
      <vt:lpstr>Device Discovery</vt:lpstr>
      <vt:lpstr>Offline</vt:lpstr>
      <vt:lpstr>Azure IoT Hub</vt:lpstr>
      <vt:lpstr>Azure IoT Device Provisioning</vt:lpstr>
      <vt:lpstr>Azure IoT Security Agent</vt:lpstr>
      <vt:lpstr>Azure Security Center + Security Agent</vt:lpstr>
      <vt:lpstr>Azure Sphere</vt:lpstr>
      <vt:lpstr>Security Baseline (IoT)</vt:lpstr>
      <vt:lpstr>Recommendations</vt:lpstr>
      <vt:lpstr>Recommendations</vt:lpstr>
      <vt:lpstr>Disable Recommendations</vt:lpstr>
      <vt:lpstr>Azure Policy</vt:lpstr>
      <vt:lpstr>Azure Defender APIs</vt:lpstr>
      <vt:lpstr>Azure Defender APIs</vt:lpstr>
      <vt:lpstr>FIM APIs</vt:lpstr>
      <vt:lpstr>Adaptive Application Control APIs</vt:lpstr>
      <vt:lpstr>Authentication</vt:lpstr>
      <vt:lpstr>Versioning / Endpoints / Limits</vt:lpstr>
      <vt:lpstr>Limits</vt:lpstr>
      <vt:lpstr>Question…</vt:lpstr>
      <vt:lpstr>Question…</vt:lpstr>
      <vt:lpstr>Azure Security Center + Azure Defender – Case Studies</vt:lpstr>
      <vt:lpstr>Case Studies - NCR</vt:lpstr>
      <vt:lpstr>Case Studies - Centro Paula Souza</vt:lpstr>
      <vt:lpstr>DEMO: How to whiteboard designs</vt:lpstr>
      <vt:lpstr>Breakout Activity:  Azure Defender</vt:lpstr>
      <vt:lpstr>PowerPoint Presentation</vt:lpstr>
      <vt:lpstr>PowerPoint Presentation</vt:lpstr>
      <vt:lpstr>Azure Sentinel</vt:lpstr>
      <vt:lpstr>Azure Sentinel</vt:lpstr>
      <vt:lpstr>The Concept of SIEM, SOAR and XDR</vt:lpstr>
      <vt:lpstr>Security Orchestration Automation and Response (SOAR)</vt:lpstr>
      <vt:lpstr>Why Sentinel?</vt:lpstr>
      <vt:lpstr>PowerPoint Presentation</vt:lpstr>
      <vt:lpstr>PowerPoint Presentation</vt:lpstr>
      <vt:lpstr>Latest innovations Helping you stay ahead of threats</vt:lpstr>
      <vt:lpstr>End-to-end solution for security operations</vt:lpstr>
      <vt:lpstr>Azure Sentinel vs Azure Security Center with Azure Defender</vt:lpstr>
      <vt:lpstr>Azure Sentinel</vt:lpstr>
      <vt:lpstr>Azure Sentinel - Connectors</vt:lpstr>
      <vt:lpstr>Azure Sentinel - Connectors</vt:lpstr>
      <vt:lpstr>Azure Sentinel - Connectors</vt:lpstr>
      <vt:lpstr>Azure Sentinel - Connectors</vt:lpstr>
      <vt:lpstr>Logging - Focus on what’s important</vt:lpstr>
      <vt:lpstr>Azure Sentinel - Incidents</vt:lpstr>
      <vt:lpstr>Question…</vt:lpstr>
      <vt:lpstr>Azure Sentinel - Workbooks</vt:lpstr>
      <vt:lpstr>Azure Sentinel - Hunting</vt:lpstr>
      <vt:lpstr>Hunting Queries</vt:lpstr>
      <vt:lpstr>Azure Sentinel - Notebooks</vt:lpstr>
      <vt:lpstr>Azure Sentinel – Notebooks …</vt:lpstr>
      <vt:lpstr>Azure Sentinel – Notebooks …</vt:lpstr>
      <vt:lpstr>Azure Sentinel – Notebooks …</vt:lpstr>
      <vt:lpstr>Azure Sentinel – Entity Behavior</vt:lpstr>
      <vt:lpstr>Azure Sentinel – Entity Behavior – Use Cases</vt:lpstr>
      <vt:lpstr>PowerPoint Presentation</vt:lpstr>
      <vt:lpstr>Question…</vt:lpstr>
      <vt:lpstr>PowerPoint Presentation</vt:lpstr>
      <vt:lpstr>PowerPoint Presentation</vt:lpstr>
      <vt:lpstr>PowerPoint Presentation</vt:lpstr>
      <vt:lpstr>Azure Sentinel – Threat Intelligence</vt:lpstr>
      <vt:lpstr>Microsoft Graph - tiIndicator</vt:lpstr>
      <vt:lpstr>Threat Intelligence Storage</vt:lpstr>
      <vt:lpstr>Azure Sentinel – Analytics</vt:lpstr>
      <vt:lpstr>Azure Sentinel – Fusion</vt:lpstr>
      <vt:lpstr>How Fusion Works - Construct graph</vt:lpstr>
      <vt:lpstr>How Fusion Works – Kill Chain</vt:lpstr>
      <vt:lpstr>How Fusion Works – Score Attack</vt:lpstr>
      <vt:lpstr>Azure Sentinel – Fusion</vt:lpstr>
      <vt:lpstr>Question…</vt:lpstr>
      <vt:lpstr>Azure Sentinel – Anomaly</vt:lpstr>
      <vt:lpstr>Azure Sentinel – Scheduled</vt:lpstr>
      <vt:lpstr>Azure Sentinel – Watchlist</vt:lpstr>
      <vt:lpstr>Azure Sentinel – Automation</vt:lpstr>
      <vt:lpstr>Azure Sentinel – Solutions</vt:lpstr>
      <vt:lpstr>Azure Sentinel – SIEM Integration</vt:lpstr>
      <vt:lpstr>PowerPoint Presentation</vt:lpstr>
      <vt:lpstr>Azure Sentinel – Community</vt:lpstr>
      <vt:lpstr>Question…</vt:lpstr>
      <vt:lpstr>Migrating to Sentinel</vt:lpstr>
      <vt:lpstr>Migration to Azure Sentinel</vt:lpstr>
      <vt:lpstr>Evaluating a SIEM</vt:lpstr>
      <vt:lpstr>It’s Inevitable - Side by side operation</vt:lpstr>
      <vt:lpstr>Migration Considerations</vt:lpstr>
      <vt:lpstr>Migrating Data Sources</vt:lpstr>
      <vt:lpstr>Migrating Detection Rules</vt:lpstr>
      <vt:lpstr>Detection Rules</vt:lpstr>
      <vt:lpstr>Rule Migration Steps – 3rd Party SIEM</vt:lpstr>
      <vt:lpstr>Rule Migration Steps – Azure Sentinel</vt:lpstr>
      <vt:lpstr>Migration Process Flow</vt:lpstr>
      <vt:lpstr>Example: Splunk</vt:lpstr>
      <vt:lpstr>Example: Splunk Side by Side</vt:lpstr>
      <vt:lpstr>Exporting Artifacts</vt:lpstr>
      <vt:lpstr>Uncoder.io</vt:lpstr>
      <vt:lpstr>Final Checklist</vt:lpstr>
      <vt:lpstr>Azure Sentinel APIs</vt:lpstr>
      <vt:lpstr>Azure Sentinel APIs</vt:lpstr>
      <vt:lpstr>Sentinel Management API</vt:lpstr>
      <vt:lpstr>Microsoft Graph Security API</vt:lpstr>
      <vt:lpstr>Log Analytics API</vt:lpstr>
      <vt:lpstr>HTTP Data Collector API</vt:lpstr>
      <vt:lpstr>Azure Sentinel – Case Studies</vt:lpstr>
      <vt:lpstr>Case Studies - First West Credit Union </vt:lpstr>
      <vt:lpstr>Case Studies - ASOS</vt:lpstr>
      <vt:lpstr>Azure Sentinel PoC</vt:lpstr>
      <vt:lpstr>Breakout Activity:  Azure Sentinel</vt:lpstr>
      <vt:lpstr>Session and Lab Environment</vt:lpstr>
      <vt:lpstr>PowerPoint Presentation</vt:lpstr>
      <vt:lpstr>PowerPoint Presentation</vt:lpstr>
      <vt:lpstr>PowerPoint Presentation</vt:lpstr>
      <vt:lpstr>DEMO: How to access your lab environment</vt:lpstr>
      <vt:lpstr>Lab: individual lab exercise</vt:lpstr>
      <vt:lpstr>Build Hands-on Lab:  Azure Defender Part 1</vt:lpstr>
      <vt:lpstr>Q + A</vt:lpstr>
      <vt:lpstr>Full Group Activity:  Azure Defender + Azure Sentinel</vt:lpstr>
      <vt:lpstr>Mentimeter Poll</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Chris Givens</cp:lastModifiedBy>
  <cp:revision>685</cp:revision>
  <dcterms:created xsi:type="dcterms:W3CDTF">2020-05-01T23:34:12Z</dcterms:created>
  <dcterms:modified xsi:type="dcterms:W3CDTF">2021-07-13T17:25:16Z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